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3" r:id="rId1"/>
  </p:sldMasterIdLst>
  <p:notesMasterIdLst>
    <p:notesMasterId r:id="rId65"/>
  </p:notesMasterIdLst>
  <p:handoutMasterIdLst>
    <p:handoutMasterId r:id="rId66"/>
  </p:handoutMasterIdLst>
  <p:sldIdLst>
    <p:sldId id="287" r:id="rId2"/>
    <p:sldId id="342" r:id="rId3"/>
    <p:sldId id="445" r:id="rId4"/>
    <p:sldId id="437" r:id="rId5"/>
    <p:sldId id="373" r:id="rId6"/>
    <p:sldId id="336" r:id="rId7"/>
    <p:sldId id="343" r:id="rId8"/>
    <p:sldId id="444" r:id="rId9"/>
    <p:sldId id="258" r:id="rId10"/>
    <p:sldId id="376" r:id="rId11"/>
    <p:sldId id="351" r:id="rId12"/>
    <p:sldId id="441" r:id="rId13"/>
    <p:sldId id="358" r:id="rId14"/>
    <p:sldId id="394" r:id="rId15"/>
    <p:sldId id="260" r:id="rId16"/>
    <p:sldId id="387" r:id="rId17"/>
    <p:sldId id="392" r:id="rId18"/>
    <p:sldId id="356" r:id="rId19"/>
    <p:sldId id="311" r:id="rId20"/>
    <p:sldId id="360" r:id="rId21"/>
    <p:sldId id="271" r:id="rId22"/>
    <p:sldId id="273" r:id="rId23"/>
    <p:sldId id="380" r:id="rId24"/>
    <p:sldId id="436" r:id="rId25"/>
    <p:sldId id="446" r:id="rId26"/>
    <p:sldId id="447" r:id="rId27"/>
    <p:sldId id="448" r:id="rId28"/>
    <p:sldId id="449" r:id="rId29"/>
    <p:sldId id="450" r:id="rId30"/>
    <p:sldId id="451" r:id="rId31"/>
    <p:sldId id="362" r:id="rId32"/>
    <p:sldId id="454" r:id="rId33"/>
    <p:sldId id="453" r:id="rId34"/>
    <p:sldId id="456" r:id="rId35"/>
    <p:sldId id="458" r:id="rId36"/>
    <p:sldId id="466" r:id="rId37"/>
    <p:sldId id="467" r:id="rId38"/>
    <p:sldId id="468" r:id="rId39"/>
    <p:sldId id="470" r:id="rId40"/>
    <p:sldId id="471" r:id="rId41"/>
    <p:sldId id="482" r:id="rId42"/>
    <p:sldId id="485" r:id="rId43"/>
    <p:sldId id="483" r:id="rId44"/>
    <p:sldId id="455" r:id="rId45"/>
    <p:sldId id="457" r:id="rId46"/>
    <p:sldId id="487" r:id="rId47"/>
    <p:sldId id="459" r:id="rId48"/>
    <p:sldId id="460" r:id="rId49"/>
    <p:sldId id="461" r:id="rId50"/>
    <p:sldId id="462" r:id="rId51"/>
    <p:sldId id="484" r:id="rId52"/>
    <p:sldId id="486" r:id="rId53"/>
    <p:sldId id="465" r:id="rId54"/>
    <p:sldId id="476" r:id="rId55"/>
    <p:sldId id="477" r:id="rId56"/>
    <p:sldId id="478" r:id="rId57"/>
    <p:sldId id="479" r:id="rId58"/>
    <p:sldId id="480" r:id="rId59"/>
    <p:sldId id="481" r:id="rId60"/>
    <p:sldId id="472" r:id="rId61"/>
    <p:sldId id="473" r:id="rId62"/>
    <p:sldId id="474" r:id="rId63"/>
    <p:sldId id="475" r:id="rId64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8" autoAdjust="0"/>
    <p:restoredTop sz="95108" autoAdjust="0"/>
  </p:normalViewPr>
  <p:slideViewPr>
    <p:cSldViewPr>
      <p:cViewPr varScale="1">
        <p:scale>
          <a:sx n="101" d="100"/>
          <a:sy n="101" d="100"/>
        </p:scale>
        <p:origin x="7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://fjolsmidjan.is/husstjornardeild" TargetMode="External"/><Relationship Id="rId7" Type="http://schemas.openxmlformats.org/officeDocument/2006/relationships/hyperlink" Target="http://fjolsmidjan.is/smidadeild" TargetMode="External"/><Relationship Id="rId2" Type="http://schemas.openxmlformats.org/officeDocument/2006/relationships/hyperlink" Target="http://fjolsmidjan.is/hadverksdeild" TargetMode="External"/><Relationship Id="rId1" Type="http://schemas.openxmlformats.org/officeDocument/2006/relationships/hyperlink" Target="http://fjolsmidjan.is/tolvudeild" TargetMode="External"/><Relationship Id="rId6" Type="http://schemas.openxmlformats.org/officeDocument/2006/relationships/hyperlink" Target="http://fjolsmidjan.is/rafdeild" TargetMode="External"/><Relationship Id="rId5" Type="http://schemas.openxmlformats.org/officeDocument/2006/relationships/hyperlink" Target="http://fjolsmidjan.is/biladeild_fjolsmidjunnar" TargetMode="External"/><Relationship Id="rId4" Type="http://schemas.openxmlformats.org/officeDocument/2006/relationships/hyperlink" Target="http://fjolsmidjan.is/kennsla_og_radgjof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://kvenno.is/kvennaskolinn/namid/nam-og-kennsluhaettir/namsbrautir/hugvisindabraut/" TargetMode="External"/><Relationship Id="rId2" Type="http://schemas.openxmlformats.org/officeDocument/2006/relationships/hyperlink" Target="http://kvenno.is/kvennaskolinn/namid/nam-og-kennsluhaettir/namsbrautir/felagsvisindabraut/" TargetMode="External"/><Relationship Id="rId1" Type="http://schemas.openxmlformats.org/officeDocument/2006/relationships/hyperlink" Target="http://kvenno.is/kvennaskolinn/namid/nam-og-kennsluhaettir/namsbrautir/" TargetMode="External"/><Relationship Id="rId4" Type="http://schemas.openxmlformats.org/officeDocument/2006/relationships/hyperlink" Target="http://kvenno.is/kvennaskolinn/namid/nam-og-kennsluhaettir/namsbrautir/natturuvisindabraut/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mk.is/index.php/starfsbraut-einhverfr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DB2832-CBF8-4D49-AC71-971BB03A3DA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s-IS"/>
        </a:p>
      </dgm:t>
    </dgm:pt>
    <dgm:pt modelId="{129EC349-BFA0-49A6-BBD2-F0854397C0F8}" type="pres">
      <dgm:prSet presAssocID="{9BDB2832-CBF8-4D49-AC71-971BB03A3DA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s-IS"/>
        </a:p>
      </dgm:t>
    </dgm:pt>
  </dgm:ptLst>
  <dgm:cxnLst>
    <dgm:cxn modelId="{CDCF7233-1024-426E-9075-E37AE9B5E5CF}" type="presOf" srcId="{9BDB2832-CBF8-4D49-AC71-971BB03A3DAA}" destId="{129EC349-BFA0-49A6-BBD2-F0854397C0F8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5E6694-03ED-447E-BD02-E1C213EDB103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848CA3-1566-40E2-836E-288540C6C608}">
      <dgm:prSet phldrT="[Text]" custT="1"/>
      <dgm:spPr/>
      <dgm:t>
        <a:bodyPr/>
        <a:lstStyle/>
        <a:p>
          <a:r>
            <a:rPr lang="is-IS" sz="1600" b="1" u="sng" dirty="0" smtClean="0">
              <a:hlinkClick xmlns:r="http://schemas.openxmlformats.org/officeDocument/2006/relationships" r:id="rId1"/>
            </a:rPr>
            <a:t>Tölvudeild</a:t>
          </a:r>
          <a:endParaRPr lang="is-IS" sz="1600" b="1" u="sng" dirty="0" smtClean="0"/>
        </a:p>
        <a:p>
          <a:r>
            <a:rPr lang="is-IS" sz="1500" dirty="0" smtClean="0">
              <a:solidFill>
                <a:schemeClr val="tx1"/>
              </a:solidFill>
            </a:rPr>
            <a:t>Frágangur á ýmsum verkum, prentun á </a:t>
          </a:r>
          <a:r>
            <a:rPr lang="is-IS" sz="1500" dirty="0" err="1" smtClean="0">
              <a:solidFill>
                <a:schemeClr val="tx1"/>
              </a:solidFill>
            </a:rPr>
            <a:t>plastkortum</a:t>
          </a:r>
          <a:r>
            <a:rPr lang="is-IS" sz="1500" dirty="0" smtClean="0">
              <a:solidFill>
                <a:schemeClr val="tx1"/>
              </a:solidFill>
            </a:rPr>
            <a:t>, gormun, ljósritun, pökkun á ýmsum varningi o.fl.</a:t>
          </a:r>
          <a:endParaRPr lang="is-IS" sz="1500" dirty="0" smtClean="0"/>
        </a:p>
        <a:p>
          <a:endParaRPr lang="en-US" sz="1500" dirty="0"/>
        </a:p>
      </dgm:t>
    </dgm:pt>
    <dgm:pt modelId="{6123A038-F5B7-4366-8207-A4AF58979B83}" type="parTrans" cxnId="{A7D6F2F8-3A47-415F-BC5D-7682695A5A89}">
      <dgm:prSet/>
      <dgm:spPr/>
      <dgm:t>
        <a:bodyPr/>
        <a:lstStyle/>
        <a:p>
          <a:endParaRPr lang="en-US"/>
        </a:p>
      </dgm:t>
    </dgm:pt>
    <dgm:pt modelId="{CC587641-03C1-4C02-B909-EF4F0C65C3D5}" type="sibTrans" cxnId="{A7D6F2F8-3A47-415F-BC5D-7682695A5A89}">
      <dgm:prSet/>
      <dgm:spPr/>
      <dgm:t>
        <a:bodyPr/>
        <a:lstStyle/>
        <a:p>
          <a:endParaRPr lang="en-US"/>
        </a:p>
      </dgm:t>
    </dgm:pt>
    <dgm:pt modelId="{9ED1E3EC-F1C5-440C-AF11-5B4CE8EFDA0A}">
      <dgm:prSet phldrT="[Text]" custT="1"/>
      <dgm:spPr/>
      <dgm:t>
        <a:bodyPr/>
        <a:lstStyle/>
        <a:p>
          <a:r>
            <a:rPr lang="is-IS" sz="1600" b="1" u="sng" dirty="0" smtClean="0">
              <a:hlinkClick xmlns:r="http://schemas.openxmlformats.org/officeDocument/2006/relationships" r:id="rId2"/>
            </a:rPr>
            <a:t>Handverksdeild</a:t>
          </a:r>
          <a:endParaRPr lang="is-IS" sz="1600" b="1" u="sng" dirty="0" smtClean="0"/>
        </a:p>
        <a:p>
          <a:r>
            <a:rPr lang="is-IS" sz="1100" dirty="0" smtClean="0">
              <a:solidFill>
                <a:schemeClr val="tx1"/>
              </a:solidFill>
            </a:rPr>
            <a:t>(er á </a:t>
          </a:r>
          <a:r>
            <a:rPr lang="is-IS" sz="1100" dirty="0" err="1" smtClean="0">
              <a:solidFill>
                <a:schemeClr val="tx1"/>
              </a:solidFill>
            </a:rPr>
            <a:t>Facebook</a:t>
          </a:r>
          <a:r>
            <a:rPr lang="is-IS" sz="1100" dirty="0" smtClean="0">
              <a:solidFill>
                <a:schemeClr val="tx1"/>
              </a:solidFill>
            </a:rPr>
            <a:t> undir “Fjölsmiðjan- handverksdeild)</a:t>
          </a:r>
        </a:p>
        <a:p>
          <a:r>
            <a:rPr lang="is-IS" sz="1100" dirty="0" smtClean="0">
              <a:solidFill>
                <a:schemeClr val="tx1"/>
              </a:solidFill>
            </a:rPr>
            <a:t>Framleiðir ýmsa einstaka hluti s.s. Hárskraut, </a:t>
          </a:r>
          <a:r>
            <a:rPr lang="is-IS" sz="1100" dirty="0" err="1" smtClean="0">
              <a:solidFill>
                <a:schemeClr val="tx1"/>
              </a:solidFill>
            </a:rPr>
            <a:t>grifflur</a:t>
          </a:r>
          <a:r>
            <a:rPr lang="is-IS" sz="1100" dirty="0" smtClean="0">
              <a:solidFill>
                <a:schemeClr val="tx1"/>
              </a:solidFill>
            </a:rPr>
            <a:t>, grjónapúða, innkaupapoka, vettlinga o.fl. </a:t>
          </a:r>
        </a:p>
        <a:p>
          <a:endParaRPr lang="is-IS" sz="1100" b="0" u="sng" dirty="0" smtClean="0"/>
        </a:p>
        <a:p>
          <a:endParaRPr lang="en-US" sz="1100" b="1" u="sng" dirty="0"/>
        </a:p>
      </dgm:t>
    </dgm:pt>
    <dgm:pt modelId="{9C735BE8-2766-4AB3-A241-F78D92044631}" type="parTrans" cxnId="{5782C70F-BCB3-45B8-A918-F2C1B4F01B72}">
      <dgm:prSet/>
      <dgm:spPr/>
      <dgm:t>
        <a:bodyPr/>
        <a:lstStyle/>
        <a:p>
          <a:endParaRPr lang="en-US"/>
        </a:p>
      </dgm:t>
    </dgm:pt>
    <dgm:pt modelId="{BD61DA45-3911-4385-9F94-7890D9C483FE}" type="sibTrans" cxnId="{5782C70F-BCB3-45B8-A918-F2C1B4F01B72}">
      <dgm:prSet/>
      <dgm:spPr/>
      <dgm:t>
        <a:bodyPr/>
        <a:lstStyle/>
        <a:p>
          <a:endParaRPr lang="en-US"/>
        </a:p>
      </dgm:t>
    </dgm:pt>
    <dgm:pt modelId="{6E79DF8F-CA26-4F3D-B7D3-399FA1F57F45}">
      <dgm:prSet phldrT="[Text]" custT="1"/>
      <dgm:spPr/>
      <dgm:t>
        <a:bodyPr/>
        <a:lstStyle/>
        <a:p>
          <a:r>
            <a:rPr lang="is-IS" sz="1600" b="1" u="sng" dirty="0" smtClean="0">
              <a:solidFill>
                <a:schemeClr val="bg1"/>
              </a:solidFill>
              <a:hlinkClick xmlns:r="http://schemas.openxmlformats.org/officeDocument/2006/relationships" r:id="rId3"/>
            </a:rPr>
            <a:t>Hússtjórnardeild</a:t>
          </a:r>
          <a:endParaRPr lang="is-IS" sz="1600" b="1" u="sng" dirty="0" smtClean="0">
            <a:solidFill>
              <a:schemeClr val="bg1"/>
            </a:solidFill>
          </a:endParaRPr>
        </a:p>
        <a:p>
          <a:r>
            <a:rPr lang="is-IS" sz="1200" dirty="0" smtClean="0">
              <a:solidFill>
                <a:schemeClr val="tx1"/>
              </a:solidFill>
            </a:rPr>
            <a:t>Nemar sinna öllum störfum sem tilheyra mötuneyti og sér mötuneytið öllu starfsfólki Fjölsmiðjunnar fyrir mat og auk þess geta fyrirtæki í nágrenninu fengið keyptan mat</a:t>
          </a:r>
          <a:endParaRPr lang="is-IS" sz="1200" b="1" u="sng" dirty="0" smtClean="0">
            <a:solidFill>
              <a:schemeClr val="bg1"/>
            </a:solidFill>
          </a:endParaRPr>
        </a:p>
        <a:p>
          <a:endParaRPr lang="en-US" sz="1600" b="1" u="sng" dirty="0">
            <a:solidFill>
              <a:schemeClr val="bg1"/>
            </a:solidFill>
          </a:endParaRPr>
        </a:p>
      </dgm:t>
    </dgm:pt>
    <dgm:pt modelId="{BFDF1FB1-97C4-49EB-ACAC-088E1E5973E7}" type="parTrans" cxnId="{A806E339-B58F-4255-9DC4-F5E15B85DC27}">
      <dgm:prSet/>
      <dgm:spPr/>
      <dgm:t>
        <a:bodyPr/>
        <a:lstStyle/>
        <a:p>
          <a:endParaRPr lang="en-US"/>
        </a:p>
      </dgm:t>
    </dgm:pt>
    <dgm:pt modelId="{AB22911C-B68A-43E8-98FB-31C9235C5327}" type="sibTrans" cxnId="{A806E339-B58F-4255-9DC4-F5E15B85DC27}">
      <dgm:prSet/>
      <dgm:spPr/>
      <dgm:t>
        <a:bodyPr/>
        <a:lstStyle/>
        <a:p>
          <a:endParaRPr lang="en-US"/>
        </a:p>
      </dgm:t>
    </dgm:pt>
    <dgm:pt modelId="{62B70CED-1CFB-4C86-9748-2431DE259D1E}">
      <dgm:prSet phldrT="[Text]" custT="1"/>
      <dgm:spPr/>
      <dgm:t>
        <a:bodyPr/>
        <a:lstStyle/>
        <a:p>
          <a:r>
            <a:rPr lang="is-IS" sz="2400" b="1" u="sng" dirty="0" smtClean="0">
              <a:solidFill>
                <a:schemeClr val="tx1"/>
              </a:solidFill>
              <a:hlinkClick xmlns:r="http://schemas.openxmlformats.org/officeDocument/2006/relationships" r:id="rId4"/>
            </a:rPr>
            <a:t>Kennsla og ráðgjöf</a:t>
          </a:r>
          <a:endParaRPr lang="is-IS" sz="2400" b="1" u="sng" dirty="0" smtClean="0">
            <a:solidFill>
              <a:schemeClr val="tx1"/>
            </a:solidFill>
          </a:endParaRPr>
        </a:p>
        <a:p>
          <a:r>
            <a:rPr lang="is-IS" sz="1600" dirty="0" smtClean="0">
              <a:solidFill>
                <a:schemeClr val="tx1"/>
              </a:solidFill>
            </a:rPr>
            <a:t>Nemendur geta stundað nám með vinnu og fá ráðgjöf og stuðning í </a:t>
          </a:r>
          <a:r>
            <a:rPr lang="is-IS" sz="1600" dirty="0" err="1" smtClean="0">
              <a:solidFill>
                <a:schemeClr val="tx1"/>
              </a:solidFill>
            </a:rPr>
            <a:t>Fjölsmiðjunn</a:t>
          </a:r>
          <a:r>
            <a:rPr lang="en-US" sz="1600" dirty="0" err="1" smtClean="0">
              <a:solidFill>
                <a:schemeClr val="tx1"/>
              </a:solidFill>
            </a:rPr>
            <a:t>i</a:t>
          </a:r>
          <a:endParaRPr lang="en-US" sz="1600" dirty="0" smtClean="0">
            <a:solidFill>
              <a:schemeClr val="tx1"/>
            </a:solidFill>
          </a:endParaRPr>
        </a:p>
        <a:p>
          <a:r>
            <a:rPr lang="is-IS" sz="1600" dirty="0" smtClean="0">
              <a:solidFill>
                <a:schemeClr val="tx1"/>
              </a:solidFill>
            </a:rPr>
            <a:t>Markmiðið er að styrkja undirstöðu og efla sjálfstraust og stuðla þannig að áframhaldandi námi.</a:t>
          </a:r>
          <a:endParaRPr lang="en-US" sz="1600" dirty="0"/>
        </a:p>
      </dgm:t>
    </dgm:pt>
    <dgm:pt modelId="{F8A478BF-B2F9-42D9-8FF0-47BCF86B7679}" type="parTrans" cxnId="{E8B2534B-8C88-48DA-B82E-23C19192DC18}">
      <dgm:prSet/>
      <dgm:spPr/>
      <dgm:t>
        <a:bodyPr/>
        <a:lstStyle/>
        <a:p>
          <a:endParaRPr lang="en-US"/>
        </a:p>
      </dgm:t>
    </dgm:pt>
    <dgm:pt modelId="{61A40A77-335F-4872-839D-D96C11DC3E41}" type="sibTrans" cxnId="{E8B2534B-8C88-48DA-B82E-23C19192DC18}">
      <dgm:prSet/>
      <dgm:spPr/>
      <dgm:t>
        <a:bodyPr/>
        <a:lstStyle/>
        <a:p>
          <a:endParaRPr lang="en-US"/>
        </a:p>
      </dgm:t>
    </dgm:pt>
    <dgm:pt modelId="{822AB580-D7C1-49F4-8B74-191EA467FF4B}">
      <dgm:prSet custT="1"/>
      <dgm:spPr/>
      <dgm:t>
        <a:bodyPr/>
        <a:lstStyle/>
        <a:p>
          <a:r>
            <a:rPr lang="is-IS" sz="1600" b="1" u="sng" dirty="0" smtClean="0">
              <a:solidFill>
                <a:schemeClr val="bg1"/>
              </a:solidFill>
              <a:hlinkClick xmlns:r="http://schemas.openxmlformats.org/officeDocument/2006/relationships" r:id="rId5"/>
            </a:rPr>
            <a:t>Bíladeild</a:t>
          </a:r>
          <a:endParaRPr lang="is-IS" sz="1600" b="1" u="sng" dirty="0" smtClean="0">
            <a:solidFill>
              <a:schemeClr val="bg1"/>
            </a:solidFill>
          </a:endParaRPr>
        </a:p>
        <a:p>
          <a:r>
            <a:rPr lang="is-IS" sz="1200" dirty="0" smtClean="0">
              <a:solidFill>
                <a:schemeClr val="tx1"/>
              </a:solidFill>
            </a:rPr>
            <a:t>Sér um þvott, bón og alhliða hreingerningar á bifreiðum.</a:t>
          </a:r>
        </a:p>
        <a:p>
          <a:r>
            <a:rPr lang="is-IS" sz="1200" dirty="0" smtClean="0">
              <a:solidFill>
                <a:schemeClr val="tx1"/>
              </a:solidFill>
            </a:rPr>
            <a:t>viðskiptavinir eru fyrirtæki og einstaklingar</a:t>
          </a:r>
          <a:endParaRPr lang="is-IS" sz="1200" b="1" u="sng" dirty="0" smtClean="0">
            <a:solidFill>
              <a:schemeClr val="bg1"/>
            </a:solidFill>
          </a:endParaRPr>
        </a:p>
        <a:p>
          <a:endParaRPr lang="is-IS" sz="1200" b="1" u="sng" dirty="0" smtClean="0">
            <a:solidFill>
              <a:schemeClr val="bg1"/>
            </a:solidFill>
          </a:endParaRPr>
        </a:p>
        <a:p>
          <a:endParaRPr lang="is-IS" sz="1200" b="0" u="none" dirty="0" smtClean="0">
            <a:solidFill>
              <a:schemeClr val="tx1"/>
            </a:solidFill>
          </a:endParaRPr>
        </a:p>
      </dgm:t>
    </dgm:pt>
    <dgm:pt modelId="{5CE12DA6-DD9F-4110-BFC3-3D9942410507}" type="parTrans" cxnId="{62DDFE44-1F8C-4006-9195-ABD35F495BE5}">
      <dgm:prSet/>
      <dgm:spPr/>
      <dgm:t>
        <a:bodyPr/>
        <a:lstStyle/>
        <a:p>
          <a:endParaRPr lang="en-US"/>
        </a:p>
      </dgm:t>
    </dgm:pt>
    <dgm:pt modelId="{0D0224F6-9FB2-43F5-BE0A-296842F0519A}" type="sibTrans" cxnId="{62DDFE44-1F8C-4006-9195-ABD35F495BE5}">
      <dgm:prSet/>
      <dgm:spPr/>
      <dgm:t>
        <a:bodyPr/>
        <a:lstStyle/>
        <a:p>
          <a:endParaRPr lang="en-US"/>
        </a:p>
      </dgm:t>
    </dgm:pt>
    <dgm:pt modelId="{6A6B6052-1BAF-4A00-9AA8-1ADF745CDB9B}">
      <dgm:prSet custT="1"/>
      <dgm:spPr/>
      <dgm:t>
        <a:bodyPr/>
        <a:lstStyle/>
        <a:p>
          <a:r>
            <a:rPr lang="is-IS" sz="1600" b="1" u="sng" dirty="0" smtClean="0">
              <a:solidFill>
                <a:schemeClr val="bg1"/>
              </a:solidFill>
              <a:hlinkClick xmlns:r="http://schemas.openxmlformats.org/officeDocument/2006/relationships" r:id="rId6"/>
            </a:rPr>
            <a:t>Rafdeild</a:t>
          </a:r>
          <a:endParaRPr lang="is-IS" sz="1600" b="1" u="sng" dirty="0" smtClean="0">
            <a:solidFill>
              <a:schemeClr val="bg1"/>
            </a:solidFill>
          </a:endParaRPr>
        </a:p>
        <a:p>
          <a:r>
            <a:rPr lang="is-IS" sz="1600" dirty="0" smtClean="0">
              <a:solidFill>
                <a:schemeClr val="tx1"/>
              </a:solidFill>
            </a:rPr>
            <a:t>Yfirfer raftæki fyrir Góða hirðinn og tekur í sundur tölvubúnað fyrir Efnamóttökuna</a:t>
          </a:r>
          <a:endParaRPr lang="is-IS" sz="1600" b="1" u="sng" dirty="0" smtClean="0">
            <a:solidFill>
              <a:schemeClr val="bg1"/>
            </a:solidFill>
          </a:endParaRPr>
        </a:p>
        <a:p>
          <a:endParaRPr lang="is-IS" sz="1600" b="1" u="sng" dirty="0" smtClean="0">
            <a:solidFill>
              <a:schemeClr val="bg1"/>
            </a:solidFill>
          </a:endParaRPr>
        </a:p>
      </dgm:t>
    </dgm:pt>
    <dgm:pt modelId="{C5B3C9E5-72B6-4B16-BAAB-2C9E6F430CF8}" type="parTrans" cxnId="{8AC9DAD5-E79A-468B-B75A-BD369E2AB940}">
      <dgm:prSet/>
      <dgm:spPr/>
      <dgm:t>
        <a:bodyPr/>
        <a:lstStyle/>
        <a:p>
          <a:endParaRPr lang="en-US"/>
        </a:p>
      </dgm:t>
    </dgm:pt>
    <dgm:pt modelId="{410EE539-7A91-4AF0-9EF9-CBB79810A94F}" type="sibTrans" cxnId="{8AC9DAD5-E79A-468B-B75A-BD369E2AB940}">
      <dgm:prSet/>
      <dgm:spPr/>
      <dgm:t>
        <a:bodyPr/>
        <a:lstStyle/>
        <a:p>
          <a:endParaRPr lang="en-US"/>
        </a:p>
      </dgm:t>
    </dgm:pt>
    <dgm:pt modelId="{604F8E8E-96EF-4210-8D42-3272B8E34039}">
      <dgm:prSet custT="1"/>
      <dgm:spPr/>
      <dgm:t>
        <a:bodyPr/>
        <a:lstStyle/>
        <a:p>
          <a:r>
            <a:rPr lang="is-IS" sz="1600" b="1" u="sng" dirty="0" smtClean="0">
              <a:solidFill>
                <a:schemeClr val="bg1"/>
              </a:solidFill>
              <a:hlinkClick xmlns:r="http://schemas.openxmlformats.org/officeDocument/2006/relationships" r:id="rId7"/>
            </a:rPr>
            <a:t>Smíðadeild</a:t>
          </a:r>
          <a:endParaRPr lang="is-IS" sz="1600" b="1" u="sng" dirty="0" smtClean="0">
            <a:solidFill>
              <a:schemeClr val="bg1"/>
            </a:solidFill>
          </a:endParaRPr>
        </a:p>
        <a:p>
          <a:r>
            <a:rPr lang="is-IS" sz="1600" dirty="0" smtClean="0">
              <a:solidFill>
                <a:schemeClr val="tx1"/>
              </a:solidFill>
            </a:rPr>
            <a:t>Tekur að sér nýsmíði og viðhald</a:t>
          </a:r>
        </a:p>
        <a:p>
          <a:r>
            <a:rPr lang="is-IS" sz="1600" dirty="0" smtClean="0">
              <a:solidFill>
                <a:schemeClr val="tx1"/>
              </a:solidFill>
            </a:rPr>
            <a:t>Hafa smíðað t.d. Hurðir, glugga, barnahús </a:t>
          </a:r>
          <a:r>
            <a:rPr lang="is-IS" sz="1600" dirty="0" err="1" smtClean="0">
              <a:solidFill>
                <a:schemeClr val="tx1"/>
              </a:solidFill>
            </a:rPr>
            <a:t>o.fl</a:t>
          </a:r>
          <a:endParaRPr lang="is-IS" sz="1600" b="1" u="sng" dirty="0" smtClean="0">
            <a:solidFill>
              <a:schemeClr val="bg1"/>
            </a:solidFill>
          </a:endParaRPr>
        </a:p>
        <a:p>
          <a:endParaRPr lang="en-US" sz="1600" b="1" u="sng" dirty="0">
            <a:solidFill>
              <a:schemeClr val="bg1"/>
            </a:solidFill>
          </a:endParaRPr>
        </a:p>
      </dgm:t>
    </dgm:pt>
    <dgm:pt modelId="{3B8931C4-F30E-4254-B72D-077472EA143E}" type="parTrans" cxnId="{D880E815-0CA6-4A50-9FF3-6A62611D44DF}">
      <dgm:prSet/>
      <dgm:spPr/>
      <dgm:t>
        <a:bodyPr/>
        <a:lstStyle/>
        <a:p>
          <a:endParaRPr lang="en-US"/>
        </a:p>
      </dgm:t>
    </dgm:pt>
    <dgm:pt modelId="{C4270097-1461-4600-9B7E-B51D38B31AD2}" type="sibTrans" cxnId="{D880E815-0CA6-4A50-9FF3-6A62611D44DF}">
      <dgm:prSet/>
      <dgm:spPr/>
      <dgm:t>
        <a:bodyPr/>
        <a:lstStyle/>
        <a:p>
          <a:endParaRPr lang="en-US"/>
        </a:p>
      </dgm:t>
    </dgm:pt>
    <dgm:pt modelId="{3392D2B8-102F-49CF-91AE-93191FEE58C4}" type="pres">
      <dgm:prSet presAssocID="{EF5E6694-03ED-447E-BD02-E1C213EDB10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8D8C05-55DD-424A-9B99-16B2029FF5E8}" type="pres">
      <dgm:prSet presAssocID="{E7848CA3-1566-40E2-836E-288540C6C60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E8CF3-7C22-46B6-918A-EA055FEAC2A8}" type="pres">
      <dgm:prSet presAssocID="{CC587641-03C1-4C02-B909-EF4F0C65C3D5}" presName="sibTrans" presStyleCnt="0"/>
      <dgm:spPr/>
    </dgm:pt>
    <dgm:pt modelId="{ADE6BD12-E7B2-4CFF-BFF1-4A3843D49048}" type="pres">
      <dgm:prSet presAssocID="{9ED1E3EC-F1C5-440C-AF11-5B4CE8EFDA0A}" presName="node" presStyleLbl="node1" presStyleIdx="1" presStyleCnt="7" custLinFactNeighborX="-1570" custLinFactNeighborY="-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A1B9E-7476-4098-A1C2-7D27E3107460}" type="pres">
      <dgm:prSet presAssocID="{BD61DA45-3911-4385-9F94-7890D9C483FE}" presName="sibTrans" presStyleCnt="0"/>
      <dgm:spPr/>
    </dgm:pt>
    <dgm:pt modelId="{25BEA51B-2D1F-4FB0-88E9-8374E74A6E21}" type="pres">
      <dgm:prSet presAssocID="{822AB580-D7C1-49F4-8B74-191EA467FF4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A3299-3E5C-4C3E-9EE2-4BCCE9200E99}" type="pres">
      <dgm:prSet presAssocID="{0D0224F6-9FB2-43F5-BE0A-296842F0519A}" presName="sibTrans" presStyleCnt="0"/>
      <dgm:spPr/>
    </dgm:pt>
    <dgm:pt modelId="{9818D297-0896-43E7-A09C-29451C2273AB}" type="pres">
      <dgm:prSet presAssocID="{6A6B6052-1BAF-4A00-9AA8-1ADF745CDB9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23C4E-6257-4E09-A283-C979B92D24BC}" type="pres">
      <dgm:prSet presAssocID="{410EE539-7A91-4AF0-9EF9-CBB79810A94F}" presName="sibTrans" presStyleCnt="0"/>
      <dgm:spPr/>
    </dgm:pt>
    <dgm:pt modelId="{410E83B9-8E5C-48E1-B410-48E4BD6D275A}" type="pres">
      <dgm:prSet presAssocID="{604F8E8E-96EF-4210-8D42-3272B8E3403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A6FD65-790A-43F3-80EC-FD55436308D6}" type="pres">
      <dgm:prSet presAssocID="{C4270097-1461-4600-9B7E-B51D38B31AD2}" presName="sibTrans" presStyleCnt="0"/>
      <dgm:spPr/>
    </dgm:pt>
    <dgm:pt modelId="{FE6AD38C-C19C-4DCF-A8E4-02AC5496D0AB}" type="pres">
      <dgm:prSet presAssocID="{6E79DF8F-CA26-4F3D-B7D3-399FA1F57F4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471CA-CB71-489E-B975-73D563647D6E}" type="pres">
      <dgm:prSet presAssocID="{AB22911C-B68A-43E8-98FB-31C9235C5327}" presName="sibTrans" presStyleCnt="0"/>
      <dgm:spPr/>
    </dgm:pt>
    <dgm:pt modelId="{BBEB3B4B-EF31-4D72-B5C8-AE1599458C6D}" type="pres">
      <dgm:prSet presAssocID="{62B70CED-1CFB-4C86-9748-2431DE259D1E}" presName="node" presStyleLbl="node1" presStyleIdx="6" presStyleCnt="7" custScaleX="1719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82C70F-BCB3-45B8-A918-F2C1B4F01B72}" srcId="{EF5E6694-03ED-447E-BD02-E1C213EDB103}" destId="{9ED1E3EC-F1C5-440C-AF11-5B4CE8EFDA0A}" srcOrd="1" destOrd="0" parTransId="{9C735BE8-2766-4AB3-A241-F78D92044631}" sibTransId="{BD61DA45-3911-4385-9F94-7890D9C483FE}"/>
    <dgm:cxn modelId="{BA85838F-558C-433D-9531-805A1BD60385}" type="presOf" srcId="{6E79DF8F-CA26-4F3D-B7D3-399FA1F57F45}" destId="{FE6AD38C-C19C-4DCF-A8E4-02AC5496D0AB}" srcOrd="0" destOrd="0" presId="urn:microsoft.com/office/officeart/2005/8/layout/default#3"/>
    <dgm:cxn modelId="{A806E339-B58F-4255-9DC4-F5E15B85DC27}" srcId="{EF5E6694-03ED-447E-BD02-E1C213EDB103}" destId="{6E79DF8F-CA26-4F3D-B7D3-399FA1F57F45}" srcOrd="5" destOrd="0" parTransId="{BFDF1FB1-97C4-49EB-ACAC-088E1E5973E7}" sibTransId="{AB22911C-B68A-43E8-98FB-31C9235C5327}"/>
    <dgm:cxn modelId="{62DDFE44-1F8C-4006-9195-ABD35F495BE5}" srcId="{EF5E6694-03ED-447E-BD02-E1C213EDB103}" destId="{822AB580-D7C1-49F4-8B74-191EA467FF4B}" srcOrd="2" destOrd="0" parTransId="{5CE12DA6-DD9F-4110-BFC3-3D9942410507}" sibTransId="{0D0224F6-9FB2-43F5-BE0A-296842F0519A}"/>
    <dgm:cxn modelId="{712454F7-F985-4713-BA1B-377834171E11}" type="presOf" srcId="{EF5E6694-03ED-447E-BD02-E1C213EDB103}" destId="{3392D2B8-102F-49CF-91AE-93191FEE58C4}" srcOrd="0" destOrd="0" presId="urn:microsoft.com/office/officeart/2005/8/layout/default#3"/>
    <dgm:cxn modelId="{E8B2534B-8C88-48DA-B82E-23C19192DC18}" srcId="{EF5E6694-03ED-447E-BD02-E1C213EDB103}" destId="{62B70CED-1CFB-4C86-9748-2431DE259D1E}" srcOrd="6" destOrd="0" parTransId="{F8A478BF-B2F9-42D9-8FF0-47BCF86B7679}" sibTransId="{61A40A77-335F-4872-839D-D96C11DC3E41}"/>
    <dgm:cxn modelId="{A7D6F2F8-3A47-415F-BC5D-7682695A5A89}" srcId="{EF5E6694-03ED-447E-BD02-E1C213EDB103}" destId="{E7848CA3-1566-40E2-836E-288540C6C608}" srcOrd="0" destOrd="0" parTransId="{6123A038-F5B7-4366-8207-A4AF58979B83}" sibTransId="{CC587641-03C1-4C02-B909-EF4F0C65C3D5}"/>
    <dgm:cxn modelId="{D880E815-0CA6-4A50-9FF3-6A62611D44DF}" srcId="{EF5E6694-03ED-447E-BD02-E1C213EDB103}" destId="{604F8E8E-96EF-4210-8D42-3272B8E34039}" srcOrd="4" destOrd="0" parTransId="{3B8931C4-F30E-4254-B72D-077472EA143E}" sibTransId="{C4270097-1461-4600-9B7E-B51D38B31AD2}"/>
    <dgm:cxn modelId="{018EEABD-0CF8-48BB-B11B-AF3F3721F6A3}" type="presOf" srcId="{62B70CED-1CFB-4C86-9748-2431DE259D1E}" destId="{BBEB3B4B-EF31-4D72-B5C8-AE1599458C6D}" srcOrd="0" destOrd="0" presId="urn:microsoft.com/office/officeart/2005/8/layout/default#3"/>
    <dgm:cxn modelId="{FED71175-D7CF-459B-8FA0-6451A2C6706D}" type="presOf" srcId="{604F8E8E-96EF-4210-8D42-3272B8E34039}" destId="{410E83B9-8E5C-48E1-B410-48E4BD6D275A}" srcOrd="0" destOrd="0" presId="urn:microsoft.com/office/officeart/2005/8/layout/default#3"/>
    <dgm:cxn modelId="{6B8756D8-B4BB-4E22-A052-3781F92641A7}" type="presOf" srcId="{6A6B6052-1BAF-4A00-9AA8-1ADF745CDB9B}" destId="{9818D297-0896-43E7-A09C-29451C2273AB}" srcOrd="0" destOrd="0" presId="urn:microsoft.com/office/officeart/2005/8/layout/default#3"/>
    <dgm:cxn modelId="{8AC9DAD5-E79A-468B-B75A-BD369E2AB940}" srcId="{EF5E6694-03ED-447E-BD02-E1C213EDB103}" destId="{6A6B6052-1BAF-4A00-9AA8-1ADF745CDB9B}" srcOrd="3" destOrd="0" parTransId="{C5B3C9E5-72B6-4B16-BAAB-2C9E6F430CF8}" sibTransId="{410EE539-7A91-4AF0-9EF9-CBB79810A94F}"/>
    <dgm:cxn modelId="{F4D8E7A9-E260-49CB-9D3B-201753439435}" type="presOf" srcId="{822AB580-D7C1-49F4-8B74-191EA467FF4B}" destId="{25BEA51B-2D1F-4FB0-88E9-8374E74A6E21}" srcOrd="0" destOrd="0" presId="urn:microsoft.com/office/officeart/2005/8/layout/default#3"/>
    <dgm:cxn modelId="{921E41B9-121E-4C1D-B039-2829262AB16D}" type="presOf" srcId="{E7848CA3-1566-40E2-836E-288540C6C608}" destId="{DC8D8C05-55DD-424A-9B99-16B2029FF5E8}" srcOrd="0" destOrd="0" presId="urn:microsoft.com/office/officeart/2005/8/layout/default#3"/>
    <dgm:cxn modelId="{7FA61608-2446-4B1D-825E-3F7F70455E18}" type="presOf" srcId="{9ED1E3EC-F1C5-440C-AF11-5B4CE8EFDA0A}" destId="{ADE6BD12-E7B2-4CFF-BFF1-4A3843D49048}" srcOrd="0" destOrd="0" presId="urn:microsoft.com/office/officeart/2005/8/layout/default#3"/>
    <dgm:cxn modelId="{0DE3A771-AEF0-4728-A12B-25CC31661FB3}" type="presParOf" srcId="{3392D2B8-102F-49CF-91AE-93191FEE58C4}" destId="{DC8D8C05-55DD-424A-9B99-16B2029FF5E8}" srcOrd="0" destOrd="0" presId="urn:microsoft.com/office/officeart/2005/8/layout/default#3"/>
    <dgm:cxn modelId="{39A4F1C5-6A24-459A-8C49-E016361D8DF3}" type="presParOf" srcId="{3392D2B8-102F-49CF-91AE-93191FEE58C4}" destId="{46BE8CF3-7C22-46B6-918A-EA055FEAC2A8}" srcOrd="1" destOrd="0" presId="urn:microsoft.com/office/officeart/2005/8/layout/default#3"/>
    <dgm:cxn modelId="{CDF3CDE0-C951-4485-AD19-D60F96C5199A}" type="presParOf" srcId="{3392D2B8-102F-49CF-91AE-93191FEE58C4}" destId="{ADE6BD12-E7B2-4CFF-BFF1-4A3843D49048}" srcOrd="2" destOrd="0" presId="urn:microsoft.com/office/officeart/2005/8/layout/default#3"/>
    <dgm:cxn modelId="{F27F886B-C2F2-4AEF-ABF7-A63CD0C1596F}" type="presParOf" srcId="{3392D2B8-102F-49CF-91AE-93191FEE58C4}" destId="{D51A1B9E-7476-4098-A1C2-7D27E3107460}" srcOrd="3" destOrd="0" presId="urn:microsoft.com/office/officeart/2005/8/layout/default#3"/>
    <dgm:cxn modelId="{27ED1000-F3BD-4CA1-8CDC-22D0152EE1C8}" type="presParOf" srcId="{3392D2B8-102F-49CF-91AE-93191FEE58C4}" destId="{25BEA51B-2D1F-4FB0-88E9-8374E74A6E21}" srcOrd="4" destOrd="0" presId="urn:microsoft.com/office/officeart/2005/8/layout/default#3"/>
    <dgm:cxn modelId="{4CB2CCCF-BDB4-4F04-9701-5A18443A45F4}" type="presParOf" srcId="{3392D2B8-102F-49CF-91AE-93191FEE58C4}" destId="{7D0A3299-3E5C-4C3E-9EE2-4BCCE9200E99}" srcOrd="5" destOrd="0" presId="urn:microsoft.com/office/officeart/2005/8/layout/default#3"/>
    <dgm:cxn modelId="{CAD38DCD-55E6-49F6-BEE7-AADF012977C0}" type="presParOf" srcId="{3392D2B8-102F-49CF-91AE-93191FEE58C4}" destId="{9818D297-0896-43E7-A09C-29451C2273AB}" srcOrd="6" destOrd="0" presId="urn:microsoft.com/office/officeart/2005/8/layout/default#3"/>
    <dgm:cxn modelId="{CFC657FF-F2E4-4EF5-AF3F-2A7BD0C23A5C}" type="presParOf" srcId="{3392D2B8-102F-49CF-91AE-93191FEE58C4}" destId="{8F023C4E-6257-4E09-A283-C979B92D24BC}" srcOrd="7" destOrd="0" presId="urn:microsoft.com/office/officeart/2005/8/layout/default#3"/>
    <dgm:cxn modelId="{0A633E5E-876D-476D-87F8-57FA86640611}" type="presParOf" srcId="{3392D2B8-102F-49CF-91AE-93191FEE58C4}" destId="{410E83B9-8E5C-48E1-B410-48E4BD6D275A}" srcOrd="8" destOrd="0" presId="urn:microsoft.com/office/officeart/2005/8/layout/default#3"/>
    <dgm:cxn modelId="{B4186DF0-1D60-43BA-B31A-D405EF6070BF}" type="presParOf" srcId="{3392D2B8-102F-49CF-91AE-93191FEE58C4}" destId="{4CA6FD65-790A-43F3-80EC-FD55436308D6}" srcOrd="9" destOrd="0" presId="urn:microsoft.com/office/officeart/2005/8/layout/default#3"/>
    <dgm:cxn modelId="{C5285F13-283E-4B61-B311-A9021AC81DB6}" type="presParOf" srcId="{3392D2B8-102F-49CF-91AE-93191FEE58C4}" destId="{FE6AD38C-C19C-4DCF-A8E4-02AC5496D0AB}" srcOrd="10" destOrd="0" presId="urn:microsoft.com/office/officeart/2005/8/layout/default#3"/>
    <dgm:cxn modelId="{AA7B4152-CB9F-4B39-8BF4-36D485AD0A86}" type="presParOf" srcId="{3392D2B8-102F-49CF-91AE-93191FEE58C4}" destId="{4BF471CA-CB71-489E-B975-73D563647D6E}" srcOrd="11" destOrd="0" presId="urn:microsoft.com/office/officeart/2005/8/layout/default#3"/>
    <dgm:cxn modelId="{82FC063A-20D3-47FE-88E3-61B4B1FFD128}" type="presParOf" srcId="{3392D2B8-102F-49CF-91AE-93191FEE58C4}" destId="{BBEB3B4B-EF31-4D72-B5C8-AE1599458C6D}" srcOrd="1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56C41F-E227-416D-BE1A-DDFD8C2C94F6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23A19B-7AC1-459A-A476-DFD961CEA743}">
      <dgm:prSet phldrT="[Text]"/>
      <dgm:spPr/>
      <dgm:t>
        <a:bodyPr/>
        <a:lstStyle/>
        <a:p>
          <a:r>
            <a:rPr lang="en-US" dirty="0" err="1" smtClean="0">
              <a:hlinkClick xmlns:r="http://schemas.openxmlformats.org/officeDocument/2006/relationships" r:id="rId1"/>
            </a:rPr>
            <a:t>Námsbrautir</a:t>
          </a:r>
          <a:endParaRPr lang="en-US" dirty="0"/>
        </a:p>
      </dgm:t>
    </dgm:pt>
    <dgm:pt modelId="{CF56271A-F359-4C8D-A097-4AD9547DC154}" type="parTrans" cxnId="{FB22619E-A729-4EE6-B1B7-12B554BDAC13}">
      <dgm:prSet/>
      <dgm:spPr/>
      <dgm:t>
        <a:bodyPr/>
        <a:lstStyle/>
        <a:p>
          <a:endParaRPr lang="en-US"/>
        </a:p>
      </dgm:t>
    </dgm:pt>
    <dgm:pt modelId="{E9BA0AFC-4799-4BD2-9550-E31EFEC4019C}" type="sibTrans" cxnId="{FB22619E-A729-4EE6-B1B7-12B554BDAC13}">
      <dgm:prSet/>
      <dgm:spPr/>
      <dgm:t>
        <a:bodyPr/>
        <a:lstStyle/>
        <a:p>
          <a:endParaRPr lang="en-US"/>
        </a:p>
      </dgm:t>
    </dgm:pt>
    <dgm:pt modelId="{96A199FD-17C7-4833-B84B-2BF0E488D14B}">
      <dgm:prSet phldrT="[Text]" custT="1"/>
      <dgm:spPr/>
      <dgm:t>
        <a:bodyPr/>
        <a:lstStyle/>
        <a:p>
          <a:r>
            <a:rPr lang="en-US" sz="2300" dirty="0" err="1" smtClean="0">
              <a:hlinkClick xmlns:r="http://schemas.openxmlformats.org/officeDocument/2006/relationships" r:id="rId2"/>
            </a:rPr>
            <a:t>Félagsvísinda</a:t>
          </a:r>
          <a:r>
            <a:rPr lang="en-US" sz="2300" dirty="0" smtClean="0">
              <a:hlinkClick xmlns:r="http://schemas.openxmlformats.org/officeDocument/2006/relationships" r:id="rId2"/>
            </a:rPr>
            <a:t>-</a:t>
          </a:r>
        </a:p>
        <a:p>
          <a:r>
            <a:rPr lang="en-US" sz="2300" dirty="0" err="1" smtClean="0">
              <a:hlinkClick xmlns:r="http://schemas.openxmlformats.org/officeDocument/2006/relationships" r:id="rId2"/>
            </a:rPr>
            <a:t>braut</a:t>
          </a:r>
          <a:endParaRPr lang="en-US" sz="2300" dirty="0"/>
        </a:p>
      </dgm:t>
    </dgm:pt>
    <dgm:pt modelId="{329798A6-BC2D-4B12-9F2D-5A9F4F30B737}" type="parTrans" cxnId="{C8CF6C60-6614-4C39-8708-EB4DB12C2341}">
      <dgm:prSet/>
      <dgm:spPr/>
      <dgm:t>
        <a:bodyPr/>
        <a:lstStyle/>
        <a:p>
          <a:endParaRPr lang="en-US"/>
        </a:p>
      </dgm:t>
    </dgm:pt>
    <dgm:pt modelId="{02657B00-6B40-4CEF-BF13-2C980D4C7319}" type="sibTrans" cxnId="{C8CF6C60-6614-4C39-8708-EB4DB12C2341}">
      <dgm:prSet/>
      <dgm:spPr/>
      <dgm:t>
        <a:bodyPr/>
        <a:lstStyle/>
        <a:p>
          <a:endParaRPr lang="en-US"/>
        </a:p>
      </dgm:t>
    </dgm:pt>
    <dgm:pt modelId="{9E674042-06F8-434E-A7A4-E3B20F0F2D50}">
      <dgm:prSet phldrT="[Text]" custT="1"/>
      <dgm:spPr/>
      <dgm:t>
        <a:bodyPr/>
        <a:lstStyle/>
        <a:p>
          <a:r>
            <a:rPr lang="en-US" sz="2300" dirty="0" err="1" smtClean="0">
              <a:hlinkClick xmlns:r="http://schemas.openxmlformats.org/officeDocument/2006/relationships" r:id="rId3"/>
            </a:rPr>
            <a:t>Hugvísinda</a:t>
          </a:r>
          <a:r>
            <a:rPr lang="en-US" sz="2300" dirty="0" smtClean="0">
              <a:hlinkClick xmlns:r="http://schemas.openxmlformats.org/officeDocument/2006/relationships" r:id="rId3"/>
            </a:rPr>
            <a:t>-</a:t>
          </a:r>
        </a:p>
        <a:p>
          <a:r>
            <a:rPr lang="en-US" sz="2300" dirty="0" err="1" smtClean="0">
              <a:hlinkClick xmlns:r="http://schemas.openxmlformats.org/officeDocument/2006/relationships" r:id="rId3"/>
            </a:rPr>
            <a:t>braut</a:t>
          </a:r>
          <a:endParaRPr lang="en-US" sz="2300" dirty="0"/>
        </a:p>
      </dgm:t>
    </dgm:pt>
    <dgm:pt modelId="{0C773A5A-828D-4E18-8217-FA7777458C94}" type="parTrans" cxnId="{36B35B71-CD58-4A3D-86A3-5B57BA9029FF}">
      <dgm:prSet/>
      <dgm:spPr/>
      <dgm:t>
        <a:bodyPr/>
        <a:lstStyle/>
        <a:p>
          <a:endParaRPr lang="en-US"/>
        </a:p>
      </dgm:t>
    </dgm:pt>
    <dgm:pt modelId="{1614535B-19F1-4E09-BDBB-68D91E7A980B}" type="sibTrans" cxnId="{36B35B71-CD58-4A3D-86A3-5B57BA9029FF}">
      <dgm:prSet/>
      <dgm:spPr/>
      <dgm:t>
        <a:bodyPr/>
        <a:lstStyle/>
        <a:p>
          <a:endParaRPr lang="en-US"/>
        </a:p>
      </dgm:t>
    </dgm:pt>
    <dgm:pt modelId="{6214E855-42D5-474E-96DE-E422C46125F4}">
      <dgm:prSet/>
      <dgm:spPr/>
      <dgm:t>
        <a:bodyPr/>
        <a:lstStyle/>
        <a:p>
          <a:r>
            <a:rPr lang="en-US" dirty="0" err="1" smtClean="0">
              <a:hlinkClick xmlns:r="http://schemas.openxmlformats.org/officeDocument/2006/relationships" r:id="rId4"/>
            </a:rPr>
            <a:t>Náttúruvísinda</a:t>
          </a:r>
          <a:r>
            <a:rPr lang="en-US" dirty="0" smtClean="0">
              <a:hlinkClick xmlns:r="http://schemas.openxmlformats.org/officeDocument/2006/relationships" r:id="rId4"/>
            </a:rPr>
            <a:t>-</a:t>
          </a:r>
        </a:p>
        <a:p>
          <a:r>
            <a:rPr lang="en-US" dirty="0" err="1" smtClean="0">
              <a:hlinkClick xmlns:r="http://schemas.openxmlformats.org/officeDocument/2006/relationships" r:id="rId4"/>
            </a:rPr>
            <a:t>braut</a:t>
          </a:r>
          <a:endParaRPr lang="en-US" dirty="0"/>
        </a:p>
      </dgm:t>
    </dgm:pt>
    <dgm:pt modelId="{5B66C87B-FFE6-41E7-A587-FC98B793598C}" type="parTrans" cxnId="{F8D49DEA-524D-4740-91AD-E4CD7FE9E2FE}">
      <dgm:prSet/>
      <dgm:spPr/>
      <dgm:t>
        <a:bodyPr/>
        <a:lstStyle/>
        <a:p>
          <a:endParaRPr lang="en-US"/>
        </a:p>
      </dgm:t>
    </dgm:pt>
    <dgm:pt modelId="{714D1C33-4E58-4775-B827-1B60B12772A7}" type="sibTrans" cxnId="{F8D49DEA-524D-4740-91AD-E4CD7FE9E2FE}">
      <dgm:prSet/>
      <dgm:spPr/>
      <dgm:t>
        <a:bodyPr/>
        <a:lstStyle/>
        <a:p>
          <a:endParaRPr lang="en-US"/>
        </a:p>
      </dgm:t>
    </dgm:pt>
    <dgm:pt modelId="{D1A6C7D5-8726-47EA-9C5F-B070478F78D6}" type="pres">
      <dgm:prSet presAssocID="{A456C41F-E227-416D-BE1A-DDFD8C2C94F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416B330-5104-4C02-85CD-7A2B087B7269}" type="pres">
      <dgm:prSet presAssocID="{FF23A19B-7AC1-459A-A476-DFD961CEA743}" presName="vertOne" presStyleCnt="0"/>
      <dgm:spPr/>
    </dgm:pt>
    <dgm:pt modelId="{F6CC8025-985D-4C63-9EDB-CBED0AC7B951}" type="pres">
      <dgm:prSet presAssocID="{FF23A19B-7AC1-459A-A476-DFD961CEA743}" presName="txOne" presStyleLbl="node0" presStyleIdx="0" presStyleCnt="1" custScaleX="45529" custScaleY="25187" custLinFactNeighborX="0" custLinFactNeighborY="-63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DF2E7C-B589-40AF-9974-401424FEEC9A}" type="pres">
      <dgm:prSet presAssocID="{FF23A19B-7AC1-459A-A476-DFD961CEA743}" presName="parTransOne" presStyleCnt="0"/>
      <dgm:spPr/>
    </dgm:pt>
    <dgm:pt modelId="{13A5BCF5-EB74-44D9-BCD5-142387F23AD6}" type="pres">
      <dgm:prSet presAssocID="{FF23A19B-7AC1-459A-A476-DFD961CEA743}" presName="horzOne" presStyleCnt="0"/>
      <dgm:spPr/>
    </dgm:pt>
    <dgm:pt modelId="{C9DD2E09-4651-4D81-834C-1C6DA790509A}" type="pres">
      <dgm:prSet presAssocID="{96A199FD-17C7-4833-B84B-2BF0E488D14B}" presName="vertTwo" presStyleCnt="0"/>
      <dgm:spPr/>
    </dgm:pt>
    <dgm:pt modelId="{232705CD-171F-4631-97FF-E5228620B46A}" type="pres">
      <dgm:prSet presAssocID="{96A199FD-17C7-4833-B84B-2BF0E488D14B}" presName="txTwo" presStyleLbl="node2" presStyleIdx="0" presStyleCnt="3" custScaleY="302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1EA44F-2D30-4651-9807-8406205DCD8A}" type="pres">
      <dgm:prSet presAssocID="{96A199FD-17C7-4833-B84B-2BF0E488D14B}" presName="horzTwo" presStyleCnt="0"/>
      <dgm:spPr/>
    </dgm:pt>
    <dgm:pt modelId="{ADDD5063-6D0D-44B7-A8E2-E75E014AC0EF}" type="pres">
      <dgm:prSet presAssocID="{02657B00-6B40-4CEF-BF13-2C980D4C7319}" presName="sibSpaceTwo" presStyleCnt="0"/>
      <dgm:spPr/>
    </dgm:pt>
    <dgm:pt modelId="{A4196A37-00FD-4B2C-AC68-F1AA25ED4201}" type="pres">
      <dgm:prSet presAssocID="{9E674042-06F8-434E-A7A4-E3B20F0F2D50}" presName="vertTwo" presStyleCnt="0"/>
      <dgm:spPr/>
    </dgm:pt>
    <dgm:pt modelId="{12D4853F-46E2-456E-9410-981A5DA86708}" type="pres">
      <dgm:prSet presAssocID="{9E674042-06F8-434E-A7A4-E3B20F0F2D50}" presName="txTwo" presStyleLbl="node2" presStyleIdx="1" presStyleCnt="3" custScaleY="302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E5C9E3-416D-41A2-822B-70D8ED45E90A}" type="pres">
      <dgm:prSet presAssocID="{9E674042-06F8-434E-A7A4-E3B20F0F2D50}" presName="horzTwo" presStyleCnt="0"/>
      <dgm:spPr/>
    </dgm:pt>
    <dgm:pt modelId="{A73E3E49-FAF5-4491-A2E6-34F6683608EA}" type="pres">
      <dgm:prSet presAssocID="{1614535B-19F1-4E09-BDBB-68D91E7A980B}" presName="sibSpaceTwo" presStyleCnt="0"/>
      <dgm:spPr/>
    </dgm:pt>
    <dgm:pt modelId="{DCAC6AC7-3CA1-4507-8EE0-3425FBB884A9}" type="pres">
      <dgm:prSet presAssocID="{6214E855-42D5-474E-96DE-E422C46125F4}" presName="vertTwo" presStyleCnt="0"/>
      <dgm:spPr/>
    </dgm:pt>
    <dgm:pt modelId="{39AF27EB-3A0C-48F1-B57D-329FDA8D037D}" type="pres">
      <dgm:prSet presAssocID="{6214E855-42D5-474E-96DE-E422C46125F4}" presName="txTwo" presStyleLbl="node2" presStyleIdx="2" presStyleCnt="3" custScaleY="284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184B88-CBD6-4385-8C55-F8AA09F42ECB}" type="pres">
      <dgm:prSet presAssocID="{6214E855-42D5-474E-96DE-E422C46125F4}" presName="horzTwo" presStyleCnt="0"/>
      <dgm:spPr/>
    </dgm:pt>
  </dgm:ptLst>
  <dgm:cxnLst>
    <dgm:cxn modelId="{FB22619E-A729-4EE6-B1B7-12B554BDAC13}" srcId="{A456C41F-E227-416D-BE1A-DDFD8C2C94F6}" destId="{FF23A19B-7AC1-459A-A476-DFD961CEA743}" srcOrd="0" destOrd="0" parTransId="{CF56271A-F359-4C8D-A097-4AD9547DC154}" sibTransId="{E9BA0AFC-4799-4BD2-9550-E31EFEC4019C}"/>
    <dgm:cxn modelId="{36B35B71-CD58-4A3D-86A3-5B57BA9029FF}" srcId="{FF23A19B-7AC1-459A-A476-DFD961CEA743}" destId="{9E674042-06F8-434E-A7A4-E3B20F0F2D50}" srcOrd="1" destOrd="0" parTransId="{0C773A5A-828D-4E18-8217-FA7777458C94}" sibTransId="{1614535B-19F1-4E09-BDBB-68D91E7A980B}"/>
    <dgm:cxn modelId="{F8D49DEA-524D-4740-91AD-E4CD7FE9E2FE}" srcId="{FF23A19B-7AC1-459A-A476-DFD961CEA743}" destId="{6214E855-42D5-474E-96DE-E422C46125F4}" srcOrd="2" destOrd="0" parTransId="{5B66C87B-FFE6-41E7-A587-FC98B793598C}" sibTransId="{714D1C33-4E58-4775-B827-1B60B12772A7}"/>
    <dgm:cxn modelId="{23FF633F-E3CD-4559-BE87-D6253DEFD1D6}" type="presOf" srcId="{A456C41F-E227-416D-BE1A-DDFD8C2C94F6}" destId="{D1A6C7D5-8726-47EA-9C5F-B070478F78D6}" srcOrd="0" destOrd="0" presId="urn:microsoft.com/office/officeart/2005/8/layout/hierarchy4"/>
    <dgm:cxn modelId="{0B48D6E4-8D1A-4D86-8563-9DD823D40B13}" type="presOf" srcId="{96A199FD-17C7-4833-B84B-2BF0E488D14B}" destId="{232705CD-171F-4631-97FF-E5228620B46A}" srcOrd="0" destOrd="0" presId="urn:microsoft.com/office/officeart/2005/8/layout/hierarchy4"/>
    <dgm:cxn modelId="{E8FF6EFF-4D74-4E0D-B808-8D2F71DC7B6E}" type="presOf" srcId="{6214E855-42D5-474E-96DE-E422C46125F4}" destId="{39AF27EB-3A0C-48F1-B57D-329FDA8D037D}" srcOrd="0" destOrd="0" presId="urn:microsoft.com/office/officeart/2005/8/layout/hierarchy4"/>
    <dgm:cxn modelId="{866232F5-5FB2-44C5-895F-280A0562BF9D}" type="presOf" srcId="{FF23A19B-7AC1-459A-A476-DFD961CEA743}" destId="{F6CC8025-985D-4C63-9EDB-CBED0AC7B951}" srcOrd="0" destOrd="0" presId="urn:microsoft.com/office/officeart/2005/8/layout/hierarchy4"/>
    <dgm:cxn modelId="{C8CF6C60-6614-4C39-8708-EB4DB12C2341}" srcId="{FF23A19B-7AC1-459A-A476-DFD961CEA743}" destId="{96A199FD-17C7-4833-B84B-2BF0E488D14B}" srcOrd="0" destOrd="0" parTransId="{329798A6-BC2D-4B12-9F2D-5A9F4F30B737}" sibTransId="{02657B00-6B40-4CEF-BF13-2C980D4C7319}"/>
    <dgm:cxn modelId="{EBBCDA69-39FF-4C6E-B5C5-F57A1AAF5112}" type="presOf" srcId="{9E674042-06F8-434E-A7A4-E3B20F0F2D50}" destId="{12D4853F-46E2-456E-9410-981A5DA86708}" srcOrd="0" destOrd="0" presId="urn:microsoft.com/office/officeart/2005/8/layout/hierarchy4"/>
    <dgm:cxn modelId="{7B010C94-78FA-428A-BD9F-068B84B08ABB}" type="presParOf" srcId="{D1A6C7D5-8726-47EA-9C5F-B070478F78D6}" destId="{8416B330-5104-4C02-85CD-7A2B087B7269}" srcOrd="0" destOrd="0" presId="urn:microsoft.com/office/officeart/2005/8/layout/hierarchy4"/>
    <dgm:cxn modelId="{19C5F99F-894D-4875-8D44-A31EE4088D41}" type="presParOf" srcId="{8416B330-5104-4C02-85CD-7A2B087B7269}" destId="{F6CC8025-985D-4C63-9EDB-CBED0AC7B951}" srcOrd="0" destOrd="0" presId="urn:microsoft.com/office/officeart/2005/8/layout/hierarchy4"/>
    <dgm:cxn modelId="{9D680478-0268-4396-A568-56AD06F48E84}" type="presParOf" srcId="{8416B330-5104-4C02-85CD-7A2B087B7269}" destId="{92DF2E7C-B589-40AF-9974-401424FEEC9A}" srcOrd="1" destOrd="0" presId="urn:microsoft.com/office/officeart/2005/8/layout/hierarchy4"/>
    <dgm:cxn modelId="{469F6082-51EC-4FBC-A181-8CDD49345EAE}" type="presParOf" srcId="{8416B330-5104-4C02-85CD-7A2B087B7269}" destId="{13A5BCF5-EB74-44D9-BCD5-142387F23AD6}" srcOrd="2" destOrd="0" presId="urn:microsoft.com/office/officeart/2005/8/layout/hierarchy4"/>
    <dgm:cxn modelId="{58B89956-A2F7-4A3D-9A4A-79045112A678}" type="presParOf" srcId="{13A5BCF5-EB74-44D9-BCD5-142387F23AD6}" destId="{C9DD2E09-4651-4D81-834C-1C6DA790509A}" srcOrd="0" destOrd="0" presId="urn:microsoft.com/office/officeart/2005/8/layout/hierarchy4"/>
    <dgm:cxn modelId="{750A22F1-A318-4B4F-9559-FBA3770A0BF7}" type="presParOf" srcId="{C9DD2E09-4651-4D81-834C-1C6DA790509A}" destId="{232705CD-171F-4631-97FF-E5228620B46A}" srcOrd="0" destOrd="0" presId="urn:microsoft.com/office/officeart/2005/8/layout/hierarchy4"/>
    <dgm:cxn modelId="{28693267-A45B-4423-AAA0-E2F2FC86821E}" type="presParOf" srcId="{C9DD2E09-4651-4D81-834C-1C6DA790509A}" destId="{5D1EA44F-2D30-4651-9807-8406205DCD8A}" srcOrd="1" destOrd="0" presId="urn:microsoft.com/office/officeart/2005/8/layout/hierarchy4"/>
    <dgm:cxn modelId="{09B9DF30-AE4B-4B02-B94B-A74E93B255D6}" type="presParOf" srcId="{13A5BCF5-EB74-44D9-BCD5-142387F23AD6}" destId="{ADDD5063-6D0D-44B7-A8E2-E75E014AC0EF}" srcOrd="1" destOrd="0" presId="urn:microsoft.com/office/officeart/2005/8/layout/hierarchy4"/>
    <dgm:cxn modelId="{65A84D52-22A2-4C53-B261-4C57F05E9574}" type="presParOf" srcId="{13A5BCF5-EB74-44D9-BCD5-142387F23AD6}" destId="{A4196A37-00FD-4B2C-AC68-F1AA25ED4201}" srcOrd="2" destOrd="0" presId="urn:microsoft.com/office/officeart/2005/8/layout/hierarchy4"/>
    <dgm:cxn modelId="{3B15B01D-90F8-461E-86D9-0E05939F272A}" type="presParOf" srcId="{A4196A37-00FD-4B2C-AC68-F1AA25ED4201}" destId="{12D4853F-46E2-456E-9410-981A5DA86708}" srcOrd="0" destOrd="0" presId="urn:microsoft.com/office/officeart/2005/8/layout/hierarchy4"/>
    <dgm:cxn modelId="{84A1B8AF-ED97-40CA-81BA-790089775D93}" type="presParOf" srcId="{A4196A37-00FD-4B2C-AC68-F1AA25ED4201}" destId="{33E5C9E3-416D-41A2-822B-70D8ED45E90A}" srcOrd="1" destOrd="0" presId="urn:microsoft.com/office/officeart/2005/8/layout/hierarchy4"/>
    <dgm:cxn modelId="{AD5B730C-9C58-4875-AB02-4A2F1A1F7C68}" type="presParOf" srcId="{13A5BCF5-EB74-44D9-BCD5-142387F23AD6}" destId="{A73E3E49-FAF5-4491-A2E6-34F6683608EA}" srcOrd="3" destOrd="0" presId="urn:microsoft.com/office/officeart/2005/8/layout/hierarchy4"/>
    <dgm:cxn modelId="{E43B19F2-02FC-4AA3-BC20-667CF2A29115}" type="presParOf" srcId="{13A5BCF5-EB74-44D9-BCD5-142387F23AD6}" destId="{DCAC6AC7-3CA1-4507-8EE0-3425FBB884A9}" srcOrd="4" destOrd="0" presId="urn:microsoft.com/office/officeart/2005/8/layout/hierarchy4"/>
    <dgm:cxn modelId="{9DB67B91-F3EF-4F84-A9D5-28F328F893B0}" type="presParOf" srcId="{DCAC6AC7-3CA1-4507-8EE0-3425FBB884A9}" destId="{39AF27EB-3A0C-48F1-B57D-329FDA8D037D}" srcOrd="0" destOrd="0" presId="urn:microsoft.com/office/officeart/2005/8/layout/hierarchy4"/>
    <dgm:cxn modelId="{825DA05D-4D2E-4C54-9533-4761F00783C1}" type="presParOf" srcId="{DCAC6AC7-3CA1-4507-8EE0-3425FBB884A9}" destId="{D4184B88-CBD6-4385-8C55-F8AA09F42EC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44AB49-C1CF-4FD4-A2AD-FEBE7D1F95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D9831F-2A2C-4B16-BE41-2EC1BA177B5F}">
      <dgm:prSet phldrT="[Text]"/>
      <dgm:spPr/>
      <dgm:t>
        <a:bodyPr/>
        <a:lstStyle/>
        <a:p>
          <a:pPr algn="ctr"/>
          <a:r>
            <a:rPr lang="en-US" b="1" dirty="0" err="1" smtClean="0">
              <a:hlinkClick xmlns:r="http://schemas.openxmlformats.org/officeDocument/2006/relationships" r:id="rId1"/>
            </a:rPr>
            <a:t>Starfsbraut</a:t>
          </a:r>
          <a:r>
            <a:rPr lang="en-US" b="1" dirty="0" smtClean="0">
              <a:hlinkClick xmlns:r="http://schemas.openxmlformats.org/officeDocument/2006/relationships" r:id="rId1"/>
            </a:rPr>
            <a:t> </a:t>
          </a:r>
          <a:r>
            <a:rPr lang="en-US" b="1" dirty="0" err="1" smtClean="0">
              <a:hlinkClick xmlns:r="http://schemas.openxmlformats.org/officeDocument/2006/relationships" r:id="rId1"/>
            </a:rPr>
            <a:t>einhverfra</a:t>
          </a:r>
          <a:endParaRPr lang="en-US" b="1" dirty="0"/>
        </a:p>
      </dgm:t>
    </dgm:pt>
    <dgm:pt modelId="{74A488BD-7485-4438-B536-FFC8FFA24F0A}" type="parTrans" cxnId="{F482E2F4-605C-4B39-ABB5-404AA217EB1D}">
      <dgm:prSet/>
      <dgm:spPr/>
      <dgm:t>
        <a:bodyPr/>
        <a:lstStyle/>
        <a:p>
          <a:endParaRPr lang="en-US" b="1"/>
        </a:p>
      </dgm:t>
    </dgm:pt>
    <dgm:pt modelId="{2640E5DD-94D0-48EA-A975-3FF13FA1B807}" type="sibTrans" cxnId="{F482E2F4-605C-4B39-ABB5-404AA217EB1D}">
      <dgm:prSet/>
      <dgm:spPr/>
      <dgm:t>
        <a:bodyPr/>
        <a:lstStyle/>
        <a:p>
          <a:endParaRPr lang="en-US" b="1"/>
        </a:p>
      </dgm:t>
    </dgm:pt>
    <dgm:pt modelId="{42595F3A-88D4-4216-B12D-D54A9963E4BF}" type="pres">
      <dgm:prSet presAssocID="{E244AB49-C1CF-4FD4-A2AD-FEBE7D1F95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883264-AFF5-43E3-B577-F0F8CAB57E94}" type="pres">
      <dgm:prSet presAssocID="{FAD9831F-2A2C-4B16-BE41-2EC1BA177B5F}" presName="parentText" presStyleLbl="node1" presStyleIdx="0" presStyleCnt="1" custScaleY="22627" custLinFactNeighborX="788" custLinFactNeighborY="-452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D85318-3240-4190-A47C-4A062D3DF7B5}" type="presOf" srcId="{FAD9831F-2A2C-4B16-BE41-2EC1BA177B5F}" destId="{24883264-AFF5-43E3-B577-F0F8CAB57E94}" srcOrd="0" destOrd="0" presId="urn:microsoft.com/office/officeart/2005/8/layout/vList2"/>
    <dgm:cxn modelId="{F482E2F4-605C-4B39-ABB5-404AA217EB1D}" srcId="{E244AB49-C1CF-4FD4-A2AD-FEBE7D1F9507}" destId="{FAD9831F-2A2C-4B16-BE41-2EC1BA177B5F}" srcOrd="0" destOrd="0" parTransId="{74A488BD-7485-4438-B536-FFC8FFA24F0A}" sibTransId="{2640E5DD-94D0-48EA-A975-3FF13FA1B807}"/>
    <dgm:cxn modelId="{ED2A6108-CC37-4B47-BF58-38D83E7538CE}" type="presOf" srcId="{E244AB49-C1CF-4FD4-A2AD-FEBE7D1F9507}" destId="{42595F3A-88D4-4216-B12D-D54A9963E4BF}" srcOrd="0" destOrd="0" presId="urn:microsoft.com/office/officeart/2005/8/layout/vList2"/>
    <dgm:cxn modelId="{7338FAAB-9322-43C3-9E48-28846EC92CE4}" type="presParOf" srcId="{42595F3A-88D4-4216-B12D-D54A9963E4BF}" destId="{24883264-AFF5-43E3-B577-F0F8CAB57E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1"/>
            <a:ext cx="2890515" cy="495612"/>
          </a:xfrm>
          <a:prstGeom prst="rect">
            <a:avLst/>
          </a:prstGeom>
        </p:spPr>
        <p:txBody>
          <a:bodyPr vert="horz" lIns="90976" tIns="45490" rIns="90976" bIns="454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003" y="1"/>
            <a:ext cx="2890514" cy="495612"/>
          </a:xfrm>
          <a:prstGeom prst="rect">
            <a:avLst/>
          </a:prstGeom>
        </p:spPr>
        <p:txBody>
          <a:bodyPr vert="horz" lIns="90976" tIns="45490" rIns="90976" bIns="45490" rtlCol="0"/>
          <a:lstStyle>
            <a:lvl1pPr algn="r">
              <a:defRPr sz="1200"/>
            </a:lvl1pPr>
          </a:lstStyle>
          <a:p>
            <a:fld id="{FD626421-4710-4594-8D70-5B351825C2D3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0" y="9427836"/>
            <a:ext cx="2890515" cy="497211"/>
          </a:xfrm>
          <a:prstGeom prst="rect">
            <a:avLst/>
          </a:prstGeom>
        </p:spPr>
        <p:txBody>
          <a:bodyPr vert="horz" lIns="90976" tIns="45490" rIns="90976" bIns="454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003" y="9427836"/>
            <a:ext cx="2890514" cy="497211"/>
          </a:xfrm>
          <a:prstGeom prst="rect">
            <a:avLst/>
          </a:prstGeom>
        </p:spPr>
        <p:txBody>
          <a:bodyPr vert="horz" lIns="90976" tIns="45490" rIns="90976" bIns="45490" rtlCol="0" anchor="b"/>
          <a:lstStyle>
            <a:lvl1pPr algn="r">
              <a:defRPr sz="1200"/>
            </a:lvl1pPr>
          </a:lstStyle>
          <a:p>
            <a:fld id="{09CFAB00-BD14-455C-B9ED-954FB6608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48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" y="3"/>
            <a:ext cx="2890515" cy="4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5" tIns="45127" rIns="90255" bIns="45127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005" y="3"/>
            <a:ext cx="2890514" cy="4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5" tIns="45127" rIns="90255" bIns="45127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2950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440" y="4716324"/>
            <a:ext cx="5336215" cy="446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5" tIns="45127" rIns="90255" bIns="45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4" y="9427829"/>
            <a:ext cx="2890515" cy="49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5" tIns="45127" rIns="90255" bIns="45127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005" y="9427829"/>
            <a:ext cx="2890514" cy="49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55" tIns="45127" rIns="90255" bIns="45127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4CB4EAA6-E9EE-47FD-A3D3-A30F76B2A2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88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EAA6-E9EE-47FD-A3D3-A30F76B2A2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30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EAA6-E9EE-47FD-A3D3-A30F76B2A2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34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EAA6-E9EE-47FD-A3D3-A30F76B2A2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40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EAA6-E9EE-47FD-A3D3-A30F76B2A21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06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EAA6-E9EE-47FD-A3D3-A30F76B2A21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73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EAA6-E9EE-47FD-A3D3-A30F76B2A21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41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EAA6-E9EE-47FD-A3D3-A30F76B2A21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07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EAA6-E9EE-47FD-A3D3-A30F76B2A21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98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EAA6-E9EE-47FD-A3D3-A30F76B2A21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74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EAA6-E9EE-47FD-A3D3-A30F76B2A21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49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EAA6-E9EE-47FD-A3D3-A30F76B2A21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37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EAA6-E9EE-47FD-A3D3-A30F76B2A2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33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EAA6-E9EE-47FD-A3D3-A30F76B2A21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70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EAA6-E9EE-47FD-A3D3-A30F76B2A21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08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EAA6-E9EE-47FD-A3D3-A30F76B2A21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32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183D0-E7C8-4E04-B4B6-18101D2C3A59}" type="slidenum">
              <a:rPr lang="en-US"/>
              <a:pPr/>
              <a:t>5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s-IS" dirty="0" smtClean="0">
                <a:latin typeface="Comic Sans MS" pitchFamily="66" charset="0"/>
              </a:rPr>
              <a:t>Hverri námsgrein er skipt í áfanga sem kenndir eru eina önn (haust- og vorönn).</a:t>
            </a:r>
          </a:p>
          <a:p>
            <a:pPr eaLnBrk="1" hangingPunct="1"/>
            <a:r>
              <a:rPr lang="is-IS" dirty="0" smtClean="0">
                <a:latin typeface="Comic Sans MS" pitchFamily="66" charset="0"/>
              </a:rPr>
              <a:t>Hver áfangi gefur ákveðinn fjölda eininga, standist nemandi próf.</a:t>
            </a:r>
          </a:p>
          <a:p>
            <a:pPr eaLnBrk="1" hangingPunct="1"/>
            <a:r>
              <a:rPr lang="is-IS" dirty="0" smtClean="0">
                <a:latin typeface="Comic Sans MS" pitchFamily="66" charset="0"/>
              </a:rPr>
              <a:t>Nemandi tekur að meðaltali 16-19 einingar á önn (lágmark 9 einingar).</a:t>
            </a:r>
          </a:p>
          <a:p>
            <a:pPr eaLnBrk="1" hangingPunct="1"/>
            <a:r>
              <a:rPr lang="is-IS" dirty="0" smtClean="0">
                <a:latin typeface="Comic Sans MS" pitchFamily="66" charset="0"/>
              </a:rPr>
              <a:t>Stúdentspróf: 140 einingar.</a:t>
            </a:r>
          </a:p>
        </p:txBody>
      </p:sp>
    </p:spTree>
    <p:extLst>
      <p:ext uri="{BB962C8B-B14F-4D97-AF65-F5344CB8AC3E}">
        <p14:creationId xmlns:p14="http://schemas.microsoft.com/office/powerpoint/2010/main" val="1487626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DEA13-4C9F-45D1-B4D1-656DA9E7ED0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s-IS" dirty="0" smtClean="0">
                <a:latin typeface="Comic Sans MS" pitchFamily="66" charset="0"/>
              </a:rPr>
              <a:t>Bekkur saman í tímum.</a:t>
            </a:r>
          </a:p>
          <a:p>
            <a:pPr>
              <a:lnSpc>
                <a:spcPct val="90000"/>
              </a:lnSpc>
            </a:pPr>
            <a:r>
              <a:rPr lang="is-IS" dirty="0" smtClean="0">
                <a:latin typeface="Comic Sans MS" pitchFamily="66" charset="0"/>
              </a:rPr>
              <a:t>Svipuð stundaskrá allan veturinn og oftar samfelldar.</a:t>
            </a:r>
          </a:p>
          <a:p>
            <a:pPr eaLnBrk="1" hangingPunct="1">
              <a:lnSpc>
                <a:spcPct val="90000"/>
              </a:lnSpc>
            </a:pPr>
            <a:r>
              <a:rPr lang="is-IS" dirty="0" smtClean="0">
                <a:latin typeface="Comic Sans MS" pitchFamily="66" charset="0"/>
              </a:rPr>
              <a:t>Fyrsta árið fara allir í gegnum sama námsefnið og velja síðan brautir.</a:t>
            </a:r>
          </a:p>
          <a:p>
            <a:pPr eaLnBrk="1" hangingPunct="1">
              <a:lnSpc>
                <a:spcPct val="90000"/>
              </a:lnSpc>
            </a:pPr>
            <a:r>
              <a:rPr lang="is-IS" dirty="0" smtClean="0">
                <a:latin typeface="Comic Sans MS" pitchFamily="66" charset="0"/>
              </a:rPr>
              <a:t>Allt námið skipulagt fyrirfram, nemandi lítið að velja.</a:t>
            </a:r>
          </a:p>
          <a:p>
            <a:pPr eaLnBrk="1" hangingPunct="1">
              <a:lnSpc>
                <a:spcPct val="90000"/>
              </a:lnSpc>
            </a:pPr>
            <a:r>
              <a:rPr lang="is-IS" dirty="0" smtClean="0">
                <a:latin typeface="Comic Sans MS" pitchFamily="66" charset="0"/>
              </a:rPr>
              <a:t>Bekkurinn veitir aðhald og stuðning.</a:t>
            </a:r>
          </a:p>
          <a:p>
            <a:pPr eaLnBrk="1" hangingPunct="1">
              <a:lnSpc>
                <a:spcPct val="90000"/>
              </a:lnSpc>
            </a:pPr>
            <a:r>
              <a:rPr lang="is-IS" dirty="0" smtClean="0">
                <a:latin typeface="Comic Sans MS" pitchFamily="66" charset="0"/>
              </a:rPr>
              <a:t>Ljúka þarf fullu námi eins bekkjar áður en hafið er nám í þeim næsta.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0987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EAA6-E9EE-47FD-A3D3-A30F76B2A2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19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EAA6-E9EE-47FD-A3D3-A30F76B2A2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40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EAA6-E9EE-47FD-A3D3-A30F76B2A2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66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EAA6-E9EE-47FD-A3D3-A30F76B2A2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mtClean="0"/>
              <a:t>   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4EAA6-E9EE-47FD-A3D3-A30F76B2A2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1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540D-914D-477F-B2F7-B953F60858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6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5A83-2DF1-4259-804A-9BCEC7B00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8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D7068-D1EC-4F54-9D52-5BB0632C9D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24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A2EAEF-BB94-4C2A-B19F-1C4C63730E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84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8A3110-AFC8-4E32-A9FF-00B95AF971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56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D58A852-CAEB-41CB-9E10-90E3368E73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14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E90532-67F1-41C7-B2C7-3D9BE962D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23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8CDC57B-4C9C-424D-986C-D3FA874B00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5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85FE-A928-473D-9405-1D4C53A2CF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12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6F92-266D-4616-B6B2-F5B9B845F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5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7C85-793C-430D-9545-C6CB5A2D3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5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CC2D-FD1A-4A84-8BDF-DE793E1DF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3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0CD7-1591-4241-A041-96BB22D8E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4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6F9C-900C-4A10-8B5B-30EC571824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5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3849-DB83-4D21-929B-03FA4FA6B7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5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9EEF-B3CF-4A61-A19B-6E2FFD32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6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D1F60-7CD2-44C3-B452-0891948F2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2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bhs.is/media/namskra-2015/Vidskipta_og_hagfraedibraut.pdf" TargetMode="External"/><Relationship Id="rId13" Type="http://schemas.openxmlformats.org/officeDocument/2006/relationships/hyperlink" Target="http://bhs.is/namid/brautir/vidbotstudent/" TargetMode="External"/><Relationship Id="rId18" Type="http://schemas.openxmlformats.org/officeDocument/2006/relationships/hyperlink" Target="http://www.bhs.is/skolanamskra/innritun/inntokuskilyrdi/" TargetMode="External"/><Relationship Id="rId3" Type="http://schemas.openxmlformats.org/officeDocument/2006/relationships/hyperlink" Target="http://www.bhs.is/" TargetMode="External"/><Relationship Id="rId7" Type="http://schemas.openxmlformats.org/officeDocument/2006/relationships/hyperlink" Target="http://bhs.is/media/namskra-2015/Natturufraedibraut.pdf" TargetMode="External"/><Relationship Id="rId12" Type="http://schemas.openxmlformats.org/officeDocument/2006/relationships/hyperlink" Target="http://bhs.is/namid/brautir/sernam/" TargetMode="External"/><Relationship Id="rId17" Type="http://schemas.openxmlformats.org/officeDocument/2006/relationships/hyperlink" Target="http://bhs.is/media/namskra-2015/Leikskolalidar.pdf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://bhs.is/media/namskra-2015/Felags_og_tomstundanam_kynning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hs.is/media/namskra-2015/Felags_og_hugvisindabraut.pdf" TargetMode="External"/><Relationship Id="rId11" Type="http://schemas.openxmlformats.org/officeDocument/2006/relationships/hyperlink" Target="http://bhs.is/media/namskra-2015/Framhaldsskolabraut_kynning.pdf" TargetMode="External"/><Relationship Id="rId5" Type="http://schemas.openxmlformats.org/officeDocument/2006/relationships/hyperlink" Target="http://bhs.is/namid/brautir/boknam/" TargetMode="External"/><Relationship Id="rId15" Type="http://schemas.openxmlformats.org/officeDocument/2006/relationships/hyperlink" Target="http://bhs.is/media/namskra-2015/Felagslidar.pdf" TargetMode="External"/><Relationship Id="rId10" Type="http://schemas.openxmlformats.org/officeDocument/2006/relationships/hyperlink" Target="z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bhs.is/namid/brautir/afreksithrottasvid/" TargetMode="External"/><Relationship Id="rId14" Type="http://schemas.openxmlformats.org/officeDocument/2006/relationships/hyperlink" Target="http://bhs.is/namid/brautir/thjonustubrautir/studningsfulltruar-i-skolum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ensborgarskolinn.com/viethskipta--og-hagfraeligethibraut.html" TargetMode="External"/><Relationship Id="rId13" Type="http://schemas.openxmlformats.org/officeDocument/2006/relationships/hyperlink" Target="http://www.flensborgarskolinn.com/listnaacutemssvieth.html" TargetMode="External"/><Relationship Id="rId18" Type="http://schemas.openxmlformats.org/officeDocument/2006/relationships/hyperlink" Target="http://www.flensborgarskolinn.com/feacutelagsliacutefssvieth.html" TargetMode="External"/><Relationship Id="rId3" Type="http://schemas.openxmlformats.org/officeDocument/2006/relationships/hyperlink" Target="http://www.flensborgarskolinn.com/undirbuacuteningsnaacutem.html" TargetMode="External"/><Relationship Id="rId7" Type="http://schemas.openxmlformats.org/officeDocument/2006/relationships/hyperlink" Target="http://www.flensborgarskolinn.com/feacutelagsviacutesindabraut.html" TargetMode="External"/><Relationship Id="rId12" Type="http://schemas.openxmlformats.org/officeDocument/2006/relationships/hyperlink" Target="http://www.flensborgarskolinn.com/iacutethornroacutettasvieth.html" TargetMode="External"/><Relationship Id="rId17" Type="http://schemas.openxmlformats.org/officeDocument/2006/relationships/hyperlink" Target="http://www.flensborgarskolinn.com/starfsbraut.html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://flensborg.is/Namid/Ums%C3%B3knir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flensborg.is/Namid/Namsvisir/" TargetMode="External"/><Relationship Id="rId11" Type="http://schemas.openxmlformats.org/officeDocument/2006/relationships/hyperlink" Target="http://flensborg.is/resources/Files/426_11felagsfr-afrekssvid.pdf" TargetMode="External"/><Relationship Id="rId5" Type="http://schemas.openxmlformats.org/officeDocument/2006/relationships/image" Target="../media/image6.png"/><Relationship Id="rId15" Type="http://schemas.openxmlformats.org/officeDocument/2006/relationships/hyperlink" Target="http://flensborg.is/resources/Files/429_1111grunnnam-uppl-fjolm.pdf" TargetMode="External"/><Relationship Id="rId10" Type="http://schemas.openxmlformats.org/officeDocument/2006/relationships/hyperlink" Target="http://www.flensborgarskolinn.com/raunviacutesindabraut.html" TargetMode="External"/><Relationship Id="rId19" Type="http://schemas.openxmlformats.org/officeDocument/2006/relationships/hyperlink" Target="http://www.flensborgarskolinn.com/seacutersvieth-sem-hluti-stuacutedentsbrauta.html" TargetMode="External"/><Relationship Id="rId4" Type="http://schemas.openxmlformats.org/officeDocument/2006/relationships/hyperlink" Target="http://flensborg.is/" TargetMode="External"/><Relationship Id="rId9" Type="http://schemas.openxmlformats.org/officeDocument/2006/relationships/hyperlink" Target="http://www.flensborgarskolinn.com/maacutelabraut.html" TargetMode="External"/><Relationship Id="rId14" Type="http://schemas.openxmlformats.org/officeDocument/2006/relationships/hyperlink" Target="http://www.flensborgarskolinn.com/opin-braut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0B8efFCiCZ48QNi14YWNjaGh6UDQ/view" TargetMode="External"/><Relationship Id="rId13" Type="http://schemas.openxmlformats.org/officeDocument/2006/relationships/hyperlink" Target="http://www.fb.is/nyjar-namsbrautir/tolvubraut/" TargetMode="External"/><Relationship Id="rId18" Type="http://schemas.openxmlformats.org/officeDocument/2006/relationships/hyperlink" Target="http://www.fb.is/namid/namsbrautir/husasmidabraut" TargetMode="External"/><Relationship Id="rId3" Type="http://schemas.openxmlformats.org/officeDocument/2006/relationships/hyperlink" Target="http://www.fb.is/component/option,com_frontpage/Itemid,1/" TargetMode="External"/><Relationship Id="rId21" Type="http://schemas.openxmlformats.org/officeDocument/2006/relationships/hyperlink" Target="https://drive.google.com/file/d/0B8efFCiCZ48QckloT3BIOU1tWWs/view" TargetMode="External"/><Relationship Id="rId7" Type="http://schemas.openxmlformats.org/officeDocument/2006/relationships/hyperlink" Target="http://www.fb.is/namid/namsbrautir/" TargetMode="External"/><Relationship Id="rId12" Type="http://schemas.openxmlformats.org/officeDocument/2006/relationships/hyperlink" Target="http://www.fb.is/nyjar-namsbrautir/natturuvisindabraut/" TargetMode="External"/><Relationship Id="rId17" Type="http://schemas.openxmlformats.org/officeDocument/2006/relationships/hyperlink" Target="http://www.fb.is/sjukralidabraut/" TargetMode="External"/><Relationship Id="rId25" Type="http://schemas.openxmlformats.org/officeDocument/2006/relationships/hyperlink" Target="http://www.fb.is/namid/innritun-og-umsoknir/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http://www.fb.is/snyrtibraut/" TargetMode="External"/><Relationship Id="rId20" Type="http://schemas.openxmlformats.org/officeDocument/2006/relationships/hyperlink" Target="http://www.fb.is/rafvirkjabraut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hyperlink" Target="http://www.fb.is/nyjar-namsbrautir/hugvisindabraut/" TargetMode="External"/><Relationship Id="rId24" Type="http://schemas.openxmlformats.org/officeDocument/2006/relationships/hyperlink" Target="http://www.fb.is/nyjar-namsbrautir/opin-braut/" TargetMode="External"/><Relationship Id="rId5" Type="http://schemas.openxmlformats.org/officeDocument/2006/relationships/hyperlink" Target="http://fb.is/default.asp" TargetMode="External"/><Relationship Id="rId15" Type="http://schemas.openxmlformats.org/officeDocument/2006/relationships/hyperlink" Target="http://starfsbraut.is/" TargetMode="External"/><Relationship Id="rId23" Type="http://schemas.openxmlformats.org/officeDocument/2006/relationships/hyperlink" Target="https://drive.google.com/file/d/0B8efFCiCZ48QU01LVnVrVTlrWlk/view" TargetMode="External"/><Relationship Id="rId10" Type="http://schemas.openxmlformats.org/officeDocument/2006/relationships/hyperlink" Target="http://www.fb.is/nyjar-namsbrautir/ithrottabraut/" TargetMode="External"/><Relationship Id="rId19" Type="http://schemas.openxmlformats.org/officeDocument/2006/relationships/hyperlink" Target="https://drive.google.com/file/d/0B8efFCiCZ48QdmlIdUpYM3FJTXc/view" TargetMode="External"/><Relationship Id="rId4" Type="http://schemas.openxmlformats.org/officeDocument/2006/relationships/hyperlink" Target="http://www.fb.is/" TargetMode="External"/><Relationship Id="rId9" Type="http://schemas.openxmlformats.org/officeDocument/2006/relationships/hyperlink" Target="http://www.fb.is/nyjar-namsbrautir/felagsvisindabraut/" TargetMode="External"/><Relationship Id="rId14" Type="http://schemas.openxmlformats.org/officeDocument/2006/relationships/hyperlink" Target="http://starfsbraut.is/?page_id=5" TargetMode="External"/><Relationship Id="rId22" Type="http://schemas.openxmlformats.org/officeDocument/2006/relationships/hyperlink" Target="https://drive.google.com/file/d/0B8efFCiCZ48Qek1sYW8tNzc0ajA/view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mos.is/namid/namsbrautir/namsbrautir-2012/nr/1229" TargetMode="External"/><Relationship Id="rId13" Type="http://schemas.openxmlformats.org/officeDocument/2006/relationships/hyperlink" Target="http://www.fmos.is/namid/inntokuskilyrdi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www.fmos.is/namid/namsbrautir/namsbrautir-2012/nr/1233" TargetMode="External"/><Relationship Id="rId12" Type="http://schemas.openxmlformats.org/officeDocument/2006/relationships/hyperlink" Target="http://www.fmos.is/namid/namsbrautir/namsbrautir-2012/nr/1349" TargetMode="External"/><Relationship Id="rId2" Type="http://schemas.openxmlformats.org/officeDocument/2006/relationships/hyperlink" Target="http://www.fmos.is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fmos.is/namid/namsbrautir/namsbrautir-2012/nr/1231" TargetMode="External"/><Relationship Id="rId11" Type="http://schemas.openxmlformats.org/officeDocument/2006/relationships/hyperlink" Target="http://www.fmos.is/namid/namsbrautir/namsbrautir-2012/nr/1353" TargetMode="External"/><Relationship Id="rId5" Type="http://schemas.openxmlformats.org/officeDocument/2006/relationships/hyperlink" Target="http://www.fmos.is/namid/namsbrautir/namsbrautir-2012/nr/1230" TargetMode="External"/><Relationship Id="rId10" Type="http://schemas.openxmlformats.org/officeDocument/2006/relationships/hyperlink" Target="http://www.fmos.is/namid/namsbrautir/namsbrautir-2012/nr/1212" TargetMode="External"/><Relationship Id="rId4" Type="http://schemas.openxmlformats.org/officeDocument/2006/relationships/hyperlink" Target="http://www.fmos.is/namid/namsbrautir/namsbrautir-2012/" TargetMode="External"/><Relationship Id="rId9" Type="http://schemas.openxmlformats.org/officeDocument/2006/relationships/hyperlink" Target="http://www.fmos.is/namid/namsbrautir/namsbrautir-2012/nr/1232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fg.is/Files/Skra_0071425.pdf" TargetMode="External"/><Relationship Id="rId13" Type="http://schemas.openxmlformats.org/officeDocument/2006/relationships/hyperlink" Target="http://fg.is/Files/Skra_0071428.pdf" TargetMode="External"/><Relationship Id="rId3" Type="http://schemas.openxmlformats.org/officeDocument/2006/relationships/hyperlink" Target="http://www.fg.is/index.php" TargetMode="External"/><Relationship Id="rId7" Type="http://schemas.openxmlformats.org/officeDocument/2006/relationships/hyperlink" Target="http://fg.is/Files/Skra_0036245.pdf" TargetMode="External"/><Relationship Id="rId12" Type="http://schemas.openxmlformats.org/officeDocument/2006/relationships/hyperlink" Target="http://fg.is/Files/Skra_0071429.pdf" TargetMode="External"/><Relationship Id="rId2" Type="http://schemas.openxmlformats.org/officeDocument/2006/relationships/hyperlink" Target="http://www.fg.i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g.is/Files/Skra_0071423.pdf" TargetMode="External"/><Relationship Id="rId11" Type="http://schemas.openxmlformats.org/officeDocument/2006/relationships/hyperlink" Target="http://fg.is/Files/Skra_0071427.pdf" TargetMode="External"/><Relationship Id="rId5" Type="http://schemas.openxmlformats.org/officeDocument/2006/relationships/hyperlink" Target="http://www.fg.is/pages/namid/innritun/thriggja-ara-nam/thriggja-ara-nam-til-studentsprofs_old/" TargetMode="External"/><Relationship Id="rId10" Type="http://schemas.openxmlformats.org/officeDocument/2006/relationships/hyperlink" Target="http://fg.is/Files/Skra_0071424.pdf" TargetMode="External"/><Relationship Id="rId4" Type="http://schemas.openxmlformats.org/officeDocument/2006/relationships/image" Target="../media/image9.jpeg"/><Relationship Id="rId9" Type="http://schemas.openxmlformats.org/officeDocument/2006/relationships/hyperlink" Target="http://fg.is/Files/Skra_0071426.pdf" TargetMode="External"/><Relationship Id="rId14" Type="http://schemas.openxmlformats.org/officeDocument/2006/relationships/hyperlink" Target="http://fg.is/namsbrautir/innritun/inntokuskilyrdi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fa.is/heilbrigdisskolinn/hjukbraut/" TargetMode="External"/><Relationship Id="rId13" Type="http://schemas.openxmlformats.org/officeDocument/2006/relationships/hyperlink" Target="http://www.fa.is/fjolbrautaskolinn/brautir/felbraut/" TargetMode="External"/><Relationship Id="rId18" Type="http://schemas.openxmlformats.org/officeDocument/2006/relationships/hyperlink" Target="http://www.fa.is/fjolbrautaskolinn/brautir/almbraut/" TargetMode="External"/><Relationship Id="rId3" Type="http://schemas.openxmlformats.org/officeDocument/2006/relationships/hyperlink" Target="http://fa.is/" TargetMode="External"/><Relationship Id="rId21" Type="http://schemas.openxmlformats.org/officeDocument/2006/relationships/hyperlink" Target="http://www.fa.is/heilbrigdisskolinn/laeknaritarabraut/" TargetMode="External"/><Relationship Id="rId7" Type="http://schemas.openxmlformats.org/officeDocument/2006/relationships/hyperlink" Target="http://fa.is/heilbrigdisskolinn/lyfjataeknabraut/" TargetMode="External"/><Relationship Id="rId12" Type="http://schemas.openxmlformats.org/officeDocument/2006/relationships/hyperlink" Target="http://fa.is/fjolbrautaskolinn/brautir/felbraut/" TargetMode="External"/><Relationship Id="rId17" Type="http://schemas.openxmlformats.org/officeDocument/2006/relationships/hyperlink" Target="http://www.fa.is/fjolbrautaskolinn/brautir/vidhagbraut/" TargetMode="External"/><Relationship Id="rId25" Type="http://schemas.openxmlformats.org/officeDocument/2006/relationships/hyperlink" Target="http://www.fa.is/heilbrigdisskolinn/grunnnam-heilbrigdisgreina/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://www.fa.is/fjolbrautaskolinn/brautir/malabraut/" TargetMode="External"/><Relationship Id="rId20" Type="http://schemas.openxmlformats.org/officeDocument/2006/relationships/hyperlink" Target="http://fa.is/heilbrigdisskolinn/tanntaeknabraut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fa.is/fjolbrautaskolinn/brautir/" TargetMode="External"/><Relationship Id="rId11" Type="http://schemas.openxmlformats.org/officeDocument/2006/relationships/hyperlink" Target="http://www.fa.is/heilbrigdisskolinn/nst/" TargetMode="External"/><Relationship Id="rId24" Type="http://schemas.openxmlformats.org/officeDocument/2006/relationships/hyperlink" Target="http://www.fa.is/nam/nynamskra/umgjord/inntokuskilyrdi/" TargetMode="External"/><Relationship Id="rId5" Type="http://schemas.openxmlformats.org/officeDocument/2006/relationships/hyperlink" Target="http://fa.is/fjolbrautaskolinn/brautir/sernamsbraut/" TargetMode="External"/><Relationship Id="rId15" Type="http://schemas.openxmlformats.org/officeDocument/2006/relationships/hyperlink" Target="http://www.fa.is/fjolbrautaskolinn/brautir/natturufrbraut/" TargetMode="External"/><Relationship Id="rId23" Type="http://schemas.openxmlformats.org/officeDocument/2006/relationships/hyperlink" Target="http://www.fa.is/fjolbrautaskolinn/brautir/vidbotarnam-til-studentsprofs/" TargetMode="External"/><Relationship Id="rId10" Type="http://schemas.openxmlformats.org/officeDocument/2006/relationships/hyperlink" Target="http://fa.is/heilbrigdisskolinn/sjukralidabraut/" TargetMode="External"/><Relationship Id="rId19" Type="http://schemas.openxmlformats.org/officeDocument/2006/relationships/hyperlink" Target="http://www.fa.is/fjolbrautaskolinn/brautir/nyskopunar--og-listabraut/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://fa.is/heilbrigdisskolinn/nuddbraut/" TargetMode="External"/><Relationship Id="rId14" Type="http://schemas.openxmlformats.org/officeDocument/2006/relationships/hyperlink" Target="http://fa.is/fjolbrautaskolinn/brautir/natturufrbraut/" TargetMode="External"/><Relationship Id="rId22" Type="http://schemas.openxmlformats.org/officeDocument/2006/relationships/hyperlink" Target="http://www.fa.is/fjolbrautaskolinn/brautir/afreksithrottalina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jolsmidjan.i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husstjornarskolinn.i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://kvenno.is/" TargetMode="External"/><Relationship Id="rId7" Type="http://schemas.openxmlformats.org/officeDocument/2006/relationships/diagramColors" Target="../diagrams/colors3.xml"/><Relationship Id="rId2" Type="http://schemas.openxmlformats.org/officeDocument/2006/relationships/hyperlink" Target="http://www.kvenno.is/" TargetMode="Externa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3.xml"/><Relationship Id="rId11" Type="http://schemas.openxmlformats.org/officeDocument/2006/relationships/hyperlink" Target="http://kvenno.is/kvennaskolinn/namid/innritun/inntokuskilyrdi/" TargetMode="External"/><Relationship Id="rId5" Type="http://schemas.openxmlformats.org/officeDocument/2006/relationships/diagramLayout" Target="../diagrams/layout3.xml"/><Relationship Id="rId10" Type="http://schemas.openxmlformats.org/officeDocument/2006/relationships/hyperlink" Target="http://kvenno.is/lisalib/getfile.aspx?itemid=10830" TargetMode="External"/><Relationship Id="rId4" Type="http://schemas.openxmlformats.org/officeDocument/2006/relationships/diagramData" Target="../diagrams/data3.xm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ms.is/grunnskolar-prof-mat" TargetMode="External"/><Relationship Id="rId7" Type="http://schemas.openxmlformats.org/officeDocument/2006/relationships/hyperlink" Target="https://ec.europa.eu/ploteus/en/search/site/?f%5b0%5d=im_field_entity_type:96&amp;f%5b1%5d=im_field_location:42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ttavitinn.is/nam/framhaldsskoli" TargetMode="External"/><Relationship Id="rId5" Type="http://schemas.openxmlformats.org/officeDocument/2006/relationships/hyperlink" Target="http://www.bendill.is/" TargetMode="External"/><Relationship Id="rId4" Type="http://schemas.openxmlformats.org/officeDocument/2006/relationships/hyperlink" Target="http://menntagatt.is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hyperlink" Target="http://mk.is/index.php/idhnnam/framreidhsla" TargetMode="External"/><Relationship Id="rId18" Type="http://schemas.openxmlformats.org/officeDocument/2006/relationships/hyperlink" Target="http://mk.is/index.php/studentsbrautir/althjodhabraut-nytt" TargetMode="External"/><Relationship Id="rId3" Type="http://schemas.openxmlformats.org/officeDocument/2006/relationships/hyperlink" Target="http://mk.is/" TargetMode="External"/><Relationship Id="rId21" Type="http://schemas.openxmlformats.org/officeDocument/2006/relationships/hyperlink" Target="http://mk.is/index.php/studentsbrautir/felagsgreinabraut-nytt" TargetMode="External"/><Relationship Id="rId7" Type="http://schemas.openxmlformats.org/officeDocument/2006/relationships/diagramQuickStyle" Target="../diagrams/quickStyle4.xml"/><Relationship Id="rId12" Type="http://schemas.openxmlformats.org/officeDocument/2006/relationships/hyperlink" Target="http://mk.is/index.php/idhnnam/bakaraidhn" TargetMode="External"/><Relationship Id="rId17" Type="http://schemas.openxmlformats.org/officeDocument/2006/relationships/hyperlink" Target="http://mk.is/index.php/adhrar-brautir/framhaldsskolabraut" TargetMode="External"/><Relationship Id="rId2" Type="http://schemas.openxmlformats.org/officeDocument/2006/relationships/notesSlide" Target="../notesSlides/notesSlide12.xml"/><Relationship Id="rId16" Type="http://schemas.openxmlformats.org/officeDocument/2006/relationships/hyperlink" Target="http://mk.is/index.php?option=com_content&amp;view=article&amp;id=70&amp;Itemid=34" TargetMode="External"/><Relationship Id="rId20" Type="http://schemas.openxmlformats.org/officeDocument/2006/relationships/hyperlink" Target="http://mk.is/index.php/studentsbrautir/vidhskiptabraut-nytt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4.xml"/><Relationship Id="rId11" Type="http://schemas.openxmlformats.org/officeDocument/2006/relationships/hyperlink" Target="http://mk.is/index.php/idhnnamsbrautir/grunndeild-matvaela-og-ferdhagreina" TargetMode="External"/><Relationship Id="rId5" Type="http://schemas.openxmlformats.org/officeDocument/2006/relationships/diagramData" Target="../diagrams/data4.xml"/><Relationship Id="rId15" Type="http://schemas.openxmlformats.org/officeDocument/2006/relationships/hyperlink" Target="http://mk.is/index.php/idhnnam/matreidhsla" TargetMode="External"/><Relationship Id="rId23" Type="http://schemas.openxmlformats.org/officeDocument/2006/relationships/hyperlink" Target="http://mk.is/index.php/studentsbrautir/opin-braut-nytt" TargetMode="External"/><Relationship Id="rId10" Type="http://schemas.openxmlformats.org/officeDocument/2006/relationships/hyperlink" Target="http://mk.is/index.php?option=com_content&amp;view=article&amp;id=105&amp;Itemid=59" TargetMode="External"/><Relationship Id="rId19" Type="http://schemas.openxmlformats.org/officeDocument/2006/relationships/hyperlink" Target="http://mk.is/index.php/studentsbrautir/raungreinabraut-nytt" TargetMode="External"/><Relationship Id="rId4" Type="http://schemas.openxmlformats.org/officeDocument/2006/relationships/image" Target="../media/image14.png"/><Relationship Id="rId9" Type="http://schemas.microsoft.com/office/2007/relationships/diagramDrawing" Target="../diagrams/drawing4.xml"/><Relationship Id="rId14" Type="http://schemas.openxmlformats.org/officeDocument/2006/relationships/hyperlink" Target="http://mk.is/index.php/idhnnam/kjoetidhn" TargetMode="External"/><Relationship Id="rId22" Type="http://schemas.openxmlformats.org/officeDocument/2006/relationships/hyperlink" Target="http://mk.is/index.php/boknam/studentsbrautir/vidhbotarnam-til-idhnstudentsprofs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r.is/index.php?option=com_content&amp;view=article&amp;id=65&amp;Itemid=79" TargetMode="External"/><Relationship Id="rId13" Type="http://schemas.openxmlformats.org/officeDocument/2006/relationships/hyperlink" Target="http://www.mr.is/index.php?option=com_content&amp;view=article&amp;id=73&amp;Itemid=87" TargetMode="External"/><Relationship Id="rId3" Type="http://schemas.openxmlformats.org/officeDocument/2006/relationships/hyperlink" Target="http://www.mr.is/index.php?option=com_content&amp;view=article&amp;id=60&amp;Itemid=73" TargetMode="External"/><Relationship Id="rId7" Type="http://schemas.openxmlformats.org/officeDocument/2006/relationships/hyperlink" Target="http://www.mr.is/index.php?option=com_content&amp;view=article&amp;id=64&amp;Itemid=78" TargetMode="External"/><Relationship Id="rId12" Type="http://schemas.openxmlformats.org/officeDocument/2006/relationships/hyperlink" Target="http://www.mr.is/index.php?option=com_content&amp;view=article&amp;id=72&amp;Itemid=86" TargetMode="External"/><Relationship Id="rId2" Type="http://schemas.openxmlformats.org/officeDocument/2006/relationships/hyperlink" Target="http://www.mr.is/" TargetMode="External"/><Relationship Id="rId16" Type="http://schemas.openxmlformats.org/officeDocument/2006/relationships/hyperlink" Target="http://www.mr.is/index.php?option=com_content&amp;view=article&amp;id=409&amp;Itemid=30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mr.is/index.php?option=com_content&amp;view=article&amp;id=63&amp;Itemid=76" TargetMode="External"/><Relationship Id="rId11" Type="http://schemas.openxmlformats.org/officeDocument/2006/relationships/hyperlink" Target="http://www.mr.is/index.php?option=com_content&amp;view=article&amp;id=71&amp;Itemid=85" TargetMode="External"/><Relationship Id="rId5" Type="http://schemas.openxmlformats.org/officeDocument/2006/relationships/hyperlink" Target="http://www.mr.is/index.php?option=com_content&amp;view=article&amp;id=67&amp;Itemid=81" TargetMode="External"/><Relationship Id="rId15" Type="http://schemas.openxmlformats.org/officeDocument/2006/relationships/hyperlink" Target="http://www.mr.is/index.php?option=com_content&amp;view=article&amp;id=513&amp;Itemid=1020" TargetMode="External"/><Relationship Id="rId10" Type="http://schemas.openxmlformats.org/officeDocument/2006/relationships/hyperlink" Target="http://www.mr.is/index.php?option=com_content&amp;view=article&amp;id=70&amp;Itemid=84" TargetMode="External"/><Relationship Id="rId4" Type="http://schemas.openxmlformats.org/officeDocument/2006/relationships/hyperlink" Target="http://www.mr.is/index.php?option=com_content&amp;view=article&amp;id=74&amp;Itemid=74" TargetMode="External"/><Relationship Id="rId9" Type="http://schemas.openxmlformats.org/officeDocument/2006/relationships/hyperlink" Target="http://www.mr.is/index.php?option=com_content&amp;view=article&amp;id=66&amp;Itemid=80" TargetMode="External"/><Relationship Id="rId1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h.is/static/files/ton-16-an-skyringa.jpg" TargetMode="External"/><Relationship Id="rId13" Type="http://schemas.openxmlformats.org/officeDocument/2006/relationships/hyperlink" Target="http://www.mh.is/static/files/mal-16-an-skyringa.jpg" TargetMode="External"/><Relationship Id="rId3" Type="http://schemas.openxmlformats.org/officeDocument/2006/relationships/hyperlink" Target="http://www.mh.is/default.asp?tunga=isl" TargetMode="External"/><Relationship Id="rId7" Type="http://schemas.openxmlformats.org/officeDocument/2006/relationships/hyperlink" Target="http://www.mh.is/namid/namsbrautir/sernamsbraut" TargetMode="External"/><Relationship Id="rId12" Type="http://schemas.openxmlformats.org/officeDocument/2006/relationships/hyperlink" Target="http://www.mh.is/static/files/fel-16-an-skyringa.jpg" TargetMode="External"/><Relationship Id="rId2" Type="http://schemas.openxmlformats.org/officeDocument/2006/relationships/hyperlink" Target="http://mh.i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mh.is/static/files/opb-16-an-skyringa.jpg" TargetMode="External"/><Relationship Id="rId11" Type="http://schemas.openxmlformats.org/officeDocument/2006/relationships/hyperlink" Target="http://www.mh.is/ib" TargetMode="External"/><Relationship Id="rId5" Type="http://schemas.openxmlformats.org/officeDocument/2006/relationships/hyperlink" Target="http://www.mh.is/namid/namsbrautir" TargetMode="External"/><Relationship Id="rId10" Type="http://schemas.openxmlformats.org/officeDocument/2006/relationships/hyperlink" Target="http://www.mh.is/static/files/nat-16-an-skyringa.jpg" TargetMode="External"/><Relationship Id="rId4" Type="http://schemas.openxmlformats.org/officeDocument/2006/relationships/image" Target="../media/image16.jpeg"/><Relationship Id="rId9" Type="http://schemas.openxmlformats.org/officeDocument/2006/relationships/hyperlink" Target="http://www.mh.is/static/files/lis-16-an-skyringa.jpg" TargetMode="External"/><Relationship Id="rId14" Type="http://schemas.openxmlformats.org/officeDocument/2006/relationships/hyperlink" Target="http://www.mh.is/skolinn/moya/page/inntokuskilyrdi-og-urvinnsla-umsokna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und.is/page.asp?id=339&amp;x=" TargetMode="External"/><Relationship Id="rId2" Type="http://schemas.openxmlformats.org/officeDocument/2006/relationships/hyperlink" Target="http://msund.is/page.asp?id=2457&amp;x=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hyperlink" Target="http://www.msund.is/page.asp?id=340&amp;x=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hyperlink" Target="http://www.myndlistaskolinn.is/node/165" TargetMode="External"/><Relationship Id="rId2" Type="http://schemas.openxmlformats.org/officeDocument/2006/relationships/hyperlink" Target="http://www.myndlistaskolinn.i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myndlistaskolinn.is/efni/fornam_eins_ars_listnam" TargetMode="External"/><Relationship Id="rId5" Type="http://schemas.openxmlformats.org/officeDocument/2006/relationships/hyperlink" Target="http://www.myndlistaskolinn.is/efni/inntokuskilyrdi_0" TargetMode="External"/><Relationship Id="rId4" Type="http://schemas.openxmlformats.org/officeDocument/2006/relationships/hyperlink" Target="http://namskra.is/programmes/1a9a8595-cfff-4b31-bea5-067e84854527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skoli.is/skolar/upplysingataekniskolinn/namsbrautir/deild?fid=8&amp;did=263" TargetMode="External"/><Relationship Id="rId13" Type="http://schemas.openxmlformats.org/officeDocument/2006/relationships/hyperlink" Target="http://www.tskoli.is/skolar/byggingataekniskolinn/um-namid/" TargetMode="External"/><Relationship Id="rId3" Type="http://schemas.openxmlformats.org/officeDocument/2006/relationships/hyperlink" Target="http://www.tskoli.is/" TargetMode="External"/><Relationship Id="rId7" Type="http://schemas.openxmlformats.org/officeDocument/2006/relationships/image" Target="../media/image19.png"/><Relationship Id="rId12" Type="http://schemas.openxmlformats.org/officeDocument/2006/relationships/hyperlink" Target="http://gogn.tskoli.is/files/eplicapdf/ByggingataekniskolinnKynningPDF.pdf" TargetMode="External"/><Relationship Id="rId17" Type="http://schemas.openxmlformats.org/officeDocument/2006/relationships/hyperlink" Target="http://www.tskoli.is/skolar/veltaekniskolinn/namsbrautir/deild?fid=17&amp;did=311" TargetMode="External"/><Relationship Id="rId2" Type="http://schemas.openxmlformats.org/officeDocument/2006/relationships/notesSlide" Target="../notesSlides/notesSlide13.xml"/><Relationship Id="rId16" Type="http://schemas.openxmlformats.org/officeDocument/2006/relationships/hyperlink" Target="http://www.tskoli.is/skolar/veltaekniskolinn/namsbrautir/deild?fid=17&amp;did=30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skoli.is/skolar/raftaekniskolinn/namsbrautir/deild?fid=5&amp;did=303" TargetMode="External"/><Relationship Id="rId11" Type="http://schemas.openxmlformats.org/officeDocument/2006/relationships/hyperlink" Target="http://www.tskoli.is/skolar/raftaekniskolinn/namsbrautir/deild?fid=5&amp;did=67" TargetMode="External"/><Relationship Id="rId5" Type="http://schemas.openxmlformats.org/officeDocument/2006/relationships/hyperlink" Target="http://www.tskoli.is/skolar/raftaekniskolinn" TargetMode="External"/><Relationship Id="rId15" Type="http://schemas.openxmlformats.org/officeDocument/2006/relationships/hyperlink" Target="http://www.tskoli.is/skolar/veltaekniskolinn/um-namid/" TargetMode="External"/><Relationship Id="rId10" Type="http://schemas.openxmlformats.org/officeDocument/2006/relationships/hyperlink" Target="http://www.tskoli.is/namid/inntokuskilyrdi/" TargetMode="External"/><Relationship Id="rId4" Type="http://schemas.openxmlformats.org/officeDocument/2006/relationships/hyperlink" Target="http://www.idnskolinn.is/starfsbraut/" TargetMode="External"/><Relationship Id="rId9" Type="http://schemas.openxmlformats.org/officeDocument/2006/relationships/hyperlink" Target="http://www.tskoli.is/skolar/upplysingataekniskolinn/namsbrautir/deild?fid=8&amp;did=287" TargetMode="External"/><Relationship Id="rId14" Type="http://schemas.openxmlformats.org/officeDocument/2006/relationships/hyperlink" Target="http://www.tskoli.is/skolar/veltaekniskolinn/namsbrautir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skoli.is/skolar/raftaekniskolinn" TargetMode="External"/><Relationship Id="rId13" Type="http://schemas.openxmlformats.org/officeDocument/2006/relationships/hyperlink" Target="http://www.tskoli.is/namid/inntokuskilyrdi/" TargetMode="External"/><Relationship Id="rId3" Type="http://schemas.openxmlformats.org/officeDocument/2006/relationships/hyperlink" Target="http://www.tskoli.is/" TargetMode="External"/><Relationship Id="rId7" Type="http://schemas.openxmlformats.org/officeDocument/2006/relationships/hyperlink" Target="http://www.tskoli.is/skolar/byggingataekniskolinn/namsbrautir/deild?fid=2&amp;did=149" TargetMode="External"/><Relationship Id="rId12" Type="http://schemas.openxmlformats.org/officeDocument/2006/relationships/hyperlink" Target="http://www.tskoli.is/skolar/raftaekniskolinn/namsbrautir/deild?fid=5&amp;did=30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gn.tskoli.is/files/eplicapdf/ByggingataekniskolinnKynningPDF.pdf" TargetMode="External"/><Relationship Id="rId11" Type="http://schemas.openxmlformats.org/officeDocument/2006/relationships/hyperlink" Target="http://www.tskoli.is/skolar/raftaekniskolinn/namsbrautir/deild?fid=5&amp;did=193" TargetMode="External"/><Relationship Id="rId5" Type="http://schemas.openxmlformats.org/officeDocument/2006/relationships/hyperlink" Target="http://www.tskoli.is/skolar/byggingataekniskolinn/namsbrautir/deild?fid=2&amp;did=8" TargetMode="External"/><Relationship Id="rId10" Type="http://schemas.openxmlformats.org/officeDocument/2006/relationships/hyperlink" Target="http://www.tskoli.is/skolar/raftaekniskolinn/namsbrautir/deild?fid=5&amp;did=65" TargetMode="External"/><Relationship Id="rId4" Type="http://schemas.openxmlformats.org/officeDocument/2006/relationships/image" Target="../media/image19.png"/><Relationship Id="rId9" Type="http://schemas.openxmlformats.org/officeDocument/2006/relationships/hyperlink" Target="http://www.tskoli.is/skolar/raftaekniskolinn/namsbrautir/deild?fid=5&amp;did=67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skoli.is/skolar/taeknimenntaskolinn/namsbrautir/" TargetMode="External"/><Relationship Id="rId13" Type="http://schemas.openxmlformats.org/officeDocument/2006/relationships/hyperlink" Target="http://www.tskoli.is/skolar/handverksskolinn/namsbrautir/deild?fid=13&amp;did=52" TargetMode="External"/><Relationship Id="rId3" Type="http://schemas.openxmlformats.org/officeDocument/2006/relationships/hyperlink" Target="http://www.tskoli.is/" TargetMode="External"/><Relationship Id="rId7" Type="http://schemas.openxmlformats.org/officeDocument/2006/relationships/hyperlink" Target="http://www.tskoli.is/skolar/taeknimenntaskolinn/brautir/deild?fid=1&amp;did=169" TargetMode="External"/><Relationship Id="rId12" Type="http://schemas.openxmlformats.org/officeDocument/2006/relationships/hyperlink" Target="http://www.tskoli.is/skolar/handverksskolinn/namsbrautir/deild?fid=13&amp;did=19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skoli.is/skolar/taeknimenntaskolinn/brautir/deild?fid=1&amp;did=24" TargetMode="External"/><Relationship Id="rId11" Type="http://schemas.openxmlformats.org/officeDocument/2006/relationships/hyperlink" Target="http://www.tskoli.is/skolar/handverksskolinn/namsbrautir/deild?fid=13&amp;did=51" TargetMode="External"/><Relationship Id="rId5" Type="http://schemas.openxmlformats.org/officeDocument/2006/relationships/hyperlink" Target="http://www.tskoli.is/skolar/taeknimenntaskolinn/brautir/deild?fid=1&amp;did=59" TargetMode="External"/><Relationship Id="rId15" Type="http://schemas.openxmlformats.org/officeDocument/2006/relationships/hyperlink" Target="http://www.tskoli.is/namid/inntokuskilyrdi/" TargetMode="External"/><Relationship Id="rId10" Type="http://schemas.openxmlformats.org/officeDocument/2006/relationships/hyperlink" Target="http://www.tskoli.is/skolar/handverksskolinn" TargetMode="External"/><Relationship Id="rId4" Type="http://schemas.openxmlformats.org/officeDocument/2006/relationships/image" Target="../media/image19.png"/><Relationship Id="rId9" Type="http://schemas.openxmlformats.org/officeDocument/2006/relationships/hyperlink" Target="http://www.tskoli.is/skolar/handverksskolinn/namsbrautir/deild?fid=13&amp;did=273" TargetMode="External"/><Relationship Id="rId14" Type="http://schemas.openxmlformats.org/officeDocument/2006/relationships/hyperlink" Target="http://www.tskoli.is/skolar/handverksskolinn/namsbrautir/deild?fid=13&amp;did=3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skoli.is/skolar/upplysingataekniskolinn/namsbrautir/deild?fid=8&amp;did=281" TargetMode="External"/><Relationship Id="rId13" Type="http://schemas.openxmlformats.org/officeDocument/2006/relationships/hyperlink" Target="http://www.tskoli.is/skolar/upplysingataekniskolinn/namsbrautir/" TargetMode="External"/><Relationship Id="rId3" Type="http://schemas.openxmlformats.org/officeDocument/2006/relationships/hyperlink" Target="http://www.tskoli.is/skolar/taeknimenntaskolinn/namsleidir-i-bodi/deild?fid=1&amp;did=169" TargetMode="External"/><Relationship Id="rId7" Type="http://schemas.openxmlformats.org/officeDocument/2006/relationships/hyperlink" Target="http://www.tskoli.is/skolar/upplysingataekniskolinn/namsbrautir/deild?fid=8&amp;did=279" TargetMode="External"/><Relationship Id="rId12" Type="http://schemas.openxmlformats.org/officeDocument/2006/relationships/hyperlink" Target="http://www.tskoli.is/skolar/upplysingataekniskolinn/kvikmyndataekni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skoli.is/skolar/upplysingataekniskolinn/namsbrautir/deild?fid=8&amp;did=185" TargetMode="External"/><Relationship Id="rId11" Type="http://schemas.openxmlformats.org/officeDocument/2006/relationships/hyperlink" Target="http://www.tskoli.is/taekniskolinn/frettir/k2-taekni-og-visindaleidin-1" TargetMode="External"/><Relationship Id="rId5" Type="http://schemas.openxmlformats.org/officeDocument/2006/relationships/hyperlink" Target="http://www.tskoli.is/namid/inntokuskilyrdi/" TargetMode="External"/><Relationship Id="rId10" Type="http://schemas.openxmlformats.org/officeDocument/2006/relationships/hyperlink" Target="http://gogn.tskoli.is/files/eplicapdf/Upplysingataekniskolinn_tolvubraut_baeklingur.pdf" TargetMode="External"/><Relationship Id="rId4" Type="http://schemas.openxmlformats.org/officeDocument/2006/relationships/image" Target="../media/image19.png"/><Relationship Id="rId9" Type="http://schemas.openxmlformats.org/officeDocument/2006/relationships/hyperlink" Target="http://www.tskoli.is/skolar/upplysingataekniskolinn/namsbrautir/deild?fid=8&amp;did=187" TargetMode="External"/><Relationship Id="rId14" Type="http://schemas.openxmlformats.org/officeDocument/2006/relationships/hyperlink" Target="http://www.tskoli.is/skolar/upplysingataekniskolinn/namsbrautir/deild?fid=8&amp;did=55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skoli.is/skolar/veltaekniskolinn/namsbrautir/deild?fid=17&amp;did=153" TargetMode="External"/><Relationship Id="rId3" Type="http://schemas.openxmlformats.org/officeDocument/2006/relationships/hyperlink" Target="http://www.tskoli.is/taekniskolinn/" TargetMode="External"/><Relationship Id="rId7" Type="http://schemas.openxmlformats.org/officeDocument/2006/relationships/hyperlink" Target="http://www.tskoli.is/skolar/veltaekniskolinn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skoli.is/skolar/skipstjornarskolinn/namsbrautir/deild?fid=15&amp;did=161" TargetMode="External"/><Relationship Id="rId5" Type="http://schemas.openxmlformats.org/officeDocument/2006/relationships/hyperlink" Target="http://www.tskoli.is/skolar/skipstjornarskolinn/um-namid/" TargetMode="External"/><Relationship Id="rId4" Type="http://schemas.openxmlformats.org/officeDocument/2006/relationships/image" Target="../media/image19.png"/><Relationship Id="rId9" Type="http://schemas.openxmlformats.org/officeDocument/2006/relationships/hyperlink" Target="http://www.tskoli.is/namid/inntokuskilyrd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estaskref.is/frontend/heim.aspx" TargetMode="External"/><Relationship Id="rId2" Type="http://schemas.openxmlformats.org/officeDocument/2006/relationships/hyperlink" Target="http://www.mbl.is/vidskipti/fagfolki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f.is/" TargetMode="External"/><Relationship Id="rId5" Type="http://schemas.openxmlformats.org/officeDocument/2006/relationships/hyperlink" Target="http://www.landspitali.is/um-landspitala/sjonvarp/yfirlit/?category=c7f62ba1-878b-11e5-9f3c-005056be0005" TargetMode="External"/><Relationship Id="rId4" Type="http://schemas.openxmlformats.org/officeDocument/2006/relationships/hyperlink" Target="http://www.namogstorf.is/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taekniskolinn.eplica.is/media/flugskolinn/Flugskolakynning.pdf" TargetMode="External"/><Relationship Id="rId3" Type="http://schemas.openxmlformats.org/officeDocument/2006/relationships/hyperlink" Target="http://www.tskoli.is/flugskoli-islands/namsleidir/flugvirkjanam/" TargetMode="External"/><Relationship Id="rId7" Type="http://schemas.openxmlformats.org/officeDocument/2006/relationships/hyperlink" Target="https://taekniskolinn.eplica.is/media/flugskolinn/Flugskolinnbaeklingur2012.pdf" TargetMode="External"/><Relationship Id="rId2" Type="http://schemas.openxmlformats.org/officeDocument/2006/relationships/hyperlink" Target="http://www.tskoli.is/skolar/upplysingataekniskolinn/namsbrauti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skoli.is/flugskoli-islands/namsleidir/einkaflugmadur/" TargetMode="External"/><Relationship Id="rId5" Type="http://schemas.openxmlformats.org/officeDocument/2006/relationships/hyperlink" Target="http://www.tskoli.is/flugskoli-islands/" TargetMode="External"/><Relationship Id="rId10" Type="http://schemas.openxmlformats.org/officeDocument/2006/relationships/hyperlink" Target="http://www.tskoli.is/namid/inntokuskilyrdi/" TargetMode="External"/><Relationship Id="rId4" Type="http://schemas.openxmlformats.org/officeDocument/2006/relationships/image" Target="../media/image19.png"/><Relationship Id="rId9" Type="http://schemas.openxmlformats.org/officeDocument/2006/relationships/hyperlink" Target="https://taekniskolinn.eplica.is/media/flugskolinn/Flugvirkjun.pdf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erslo.is/media/namsbrautir/verslo_2015_lista-og-nyskopunarbraut.pdf" TargetMode="External"/><Relationship Id="rId13" Type="http://schemas.openxmlformats.org/officeDocument/2006/relationships/hyperlink" Target="http://www.verslo.is/thjonusta/innritun-2016/" TargetMode="External"/><Relationship Id="rId3" Type="http://schemas.openxmlformats.org/officeDocument/2006/relationships/hyperlink" Target="http://www.verslo.is/" TargetMode="External"/><Relationship Id="rId7" Type="http://schemas.openxmlformats.org/officeDocument/2006/relationships/hyperlink" Target="http://www.verslo.is/namid/studentsprof-a-3-arum/" TargetMode="External"/><Relationship Id="rId12" Type="http://schemas.openxmlformats.org/officeDocument/2006/relationships/hyperlink" Target="http://www.verslo.is/media/namsbrautir/verslo_2015_vidskiptabraut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11" Type="http://schemas.openxmlformats.org/officeDocument/2006/relationships/hyperlink" Target="http://www.verslo.is/nemendur/namsframbod/vidskiptabraut/" TargetMode="External"/><Relationship Id="rId5" Type="http://schemas.openxmlformats.org/officeDocument/2006/relationships/hyperlink" Target="http://images.google.is/imgres?imgurl=http://atlas.verslo.is/templates/studentar/merki.gif&amp;imgrefurl=http://atlas.verslo.is/1994/&amp;h=135&amp;w=88&amp;sz=6&amp;hl=is&amp;start=3&amp;um=1&amp;tbnid=OBgbSO4CydEHgM:&amp;tbnh=92&amp;tbnw=60&amp;prev=/images?q=versl%C3%B3+merki&amp;ndsp=20&amp;svnum=10&amp;um=1&amp;hl=is&amp;rls=GGLJ,GGLJ:2006-36,GGLJ:en&amp;sa=N" TargetMode="External"/><Relationship Id="rId10" Type="http://schemas.openxmlformats.org/officeDocument/2006/relationships/hyperlink" Target="http://www.verslo.is/media/namsbrautir/verslo_2015_natturufraedibraut.pdf" TargetMode="External"/><Relationship Id="rId4" Type="http://schemas.openxmlformats.org/officeDocument/2006/relationships/hyperlink" Target="http://www.verzlo.com/" TargetMode="External"/><Relationship Id="rId9" Type="http://schemas.openxmlformats.org/officeDocument/2006/relationships/hyperlink" Target="http://www.verslo.is/media/namsbrautir/verslo_2015_althjodabraut.pdf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fiskt.is/efni/fiskeldi" TargetMode="External"/><Relationship Id="rId3" Type="http://schemas.openxmlformats.org/officeDocument/2006/relationships/hyperlink" Target="http://fiskt.is/" TargetMode="External"/><Relationship Id="rId7" Type="http://schemas.openxmlformats.org/officeDocument/2006/relationships/hyperlink" Target="http://fiskt.is/efni/sj%C3%B3mennsk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fiskt.is/efni/fiskvinnsla" TargetMode="External"/><Relationship Id="rId5" Type="http://schemas.openxmlformats.org/officeDocument/2006/relationships/hyperlink" Target="http://fiskt.is/efni/netager%C3%B0" TargetMode="External"/><Relationship Id="rId4" Type="http://schemas.openxmlformats.org/officeDocument/2006/relationships/hyperlink" Target="http://fiskt.is/efni/fiskt%C3%A6knir" TargetMode="External"/><Relationship Id="rId9" Type="http://schemas.openxmlformats.org/officeDocument/2006/relationships/image" Target="../media/image21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://fss.is/index.php/almenn-braut-listnamslina-an1-lis" TargetMode="External"/><Relationship Id="rId3" Type="http://schemas.openxmlformats.org/officeDocument/2006/relationships/hyperlink" Target="http://www.fss.is/" TargetMode="External"/><Relationship Id="rId7" Type="http://schemas.openxmlformats.org/officeDocument/2006/relationships/hyperlink" Target="http://www.fss.is/index.php/namid/inntoekuskilyrdhi" TargetMode="External"/><Relationship Id="rId12" Type="http://schemas.openxmlformats.org/officeDocument/2006/relationships/hyperlink" Target="http://fss.is/index.php/almenn-braut-boknamslina-an1-bok" TargetMode="External"/><Relationship Id="rId2" Type="http://schemas.openxmlformats.org/officeDocument/2006/relationships/notesSlide" Target="../notesSlides/notesSlide20.xml"/><Relationship Id="rId16" Type="http://schemas.openxmlformats.org/officeDocument/2006/relationships/hyperlink" Target="http://fss.is/index.php/almenn-braut-fornam-an2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fss.is/index.php/felagsvisindabraut" TargetMode="External"/><Relationship Id="rId11" Type="http://schemas.openxmlformats.org/officeDocument/2006/relationships/hyperlink" Target="http://fss.is/index.php/almenn-braut-verknamsbraut-an1-verk" TargetMode="External"/><Relationship Id="rId5" Type="http://schemas.openxmlformats.org/officeDocument/2006/relationships/hyperlink" Target="http://fss.is/index.php/fjoelgreinabraut" TargetMode="External"/><Relationship Id="rId15" Type="http://schemas.openxmlformats.org/officeDocument/2006/relationships/hyperlink" Target="http://fss.is/index.php/starfsbraut-st-140-ein" TargetMode="External"/><Relationship Id="rId10" Type="http://schemas.openxmlformats.org/officeDocument/2006/relationships/hyperlink" Target="http://fss.is/index.php/namid/namsbraut/allar-namsbrautir#Sta" TargetMode="External"/><Relationship Id="rId4" Type="http://schemas.openxmlformats.org/officeDocument/2006/relationships/hyperlink" Target="http://fss.is/index.php/namid/namskra-2015/brautir" TargetMode="External"/><Relationship Id="rId9" Type="http://schemas.openxmlformats.org/officeDocument/2006/relationships/hyperlink" Target="http://fss.is/index.php/raunvisindabraut" TargetMode="External"/><Relationship Id="rId14" Type="http://schemas.openxmlformats.org/officeDocument/2006/relationships/hyperlink" Target="http://fss.is/index.php/almenn-braut-ithrotta-og-heilbrigdhislina-an1-ithr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fss.is/index.php/grunnnam-malm-og-veltaeknigreina-gmv" TargetMode="External"/><Relationship Id="rId13" Type="http://schemas.openxmlformats.org/officeDocument/2006/relationships/hyperlink" Target="http://fss.is/index.php/namid/namskra-2015/brautir?id=884;Itemid=101" TargetMode="External"/><Relationship Id="rId18" Type="http://schemas.openxmlformats.org/officeDocument/2006/relationships/hyperlink" Target="http://fss.is/index.php/heilbrigdhis-og-felagsthjonustubraut-hfb-70-76-ein" TargetMode="External"/><Relationship Id="rId3" Type="http://schemas.openxmlformats.org/officeDocument/2006/relationships/image" Target="../media/image22.png"/><Relationship Id="rId21" Type="http://schemas.openxmlformats.org/officeDocument/2006/relationships/hyperlink" Target="http://fss.is/index.php/sjukralidhabraut-sj-120-ein" TargetMode="External"/><Relationship Id="rId7" Type="http://schemas.openxmlformats.org/officeDocument/2006/relationships/hyperlink" Target="http://fss.is/index.php/raunvisindabraut" TargetMode="External"/><Relationship Id="rId12" Type="http://schemas.openxmlformats.org/officeDocument/2006/relationships/hyperlink" Target="http://fss.is/index.php/netagerdh-ng9-48-ein" TargetMode="External"/><Relationship Id="rId17" Type="http://schemas.openxmlformats.org/officeDocument/2006/relationships/hyperlink" Target="http://fss.is/index.php/ferdhathjonustubraut-2-stig-fthb2-71-77-ein" TargetMode="External"/><Relationship Id="rId2" Type="http://schemas.openxmlformats.org/officeDocument/2006/relationships/hyperlink" Target="http://www.fss.is/" TargetMode="External"/><Relationship Id="rId16" Type="http://schemas.openxmlformats.org/officeDocument/2006/relationships/hyperlink" Target="http://fss.is/index.php/namid/namskra-2015/brautir?id=899;Itemid=101" TargetMode="External"/><Relationship Id="rId20" Type="http://schemas.openxmlformats.org/officeDocument/2006/relationships/hyperlink" Target="http://fss.is/index.php/listnamsbraut-2011-lnmyl-lntex-105-e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ss.is/index.php/velstjornarnam-a-vva-51-ein" TargetMode="External"/><Relationship Id="rId11" Type="http://schemas.openxmlformats.org/officeDocument/2006/relationships/hyperlink" Target="http://fss.is/index.php/idhnbraut-inbr" TargetMode="External"/><Relationship Id="rId24" Type="http://schemas.openxmlformats.org/officeDocument/2006/relationships/hyperlink" Target="http://fss.is/index.php/vidhbotarnam-til-studentsprofs" TargetMode="External"/><Relationship Id="rId5" Type="http://schemas.openxmlformats.org/officeDocument/2006/relationships/hyperlink" Target="http://fss.is/index.php/grunnnam-bygginga-og-mannvirkjagreina-gbm-21-ein" TargetMode="External"/><Relationship Id="rId15" Type="http://schemas.openxmlformats.org/officeDocument/2006/relationships/hyperlink" Target="http://fss.is/index.php/ferdhathjonustubraut-1-stig-fthb1-36-38-ein" TargetMode="External"/><Relationship Id="rId23" Type="http://schemas.openxmlformats.org/officeDocument/2006/relationships/hyperlink" Target="http://fss.is/index.php/namid/namsbraut/allar-namsbrautir?id=868;Itemid=101" TargetMode="External"/><Relationship Id="rId10" Type="http://schemas.openxmlformats.org/officeDocument/2006/relationships/hyperlink" Target="http://fss.is/index.php/harsnyrtiidhn-hg8-168-ein" TargetMode="External"/><Relationship Id="rId19" Type="http://schemas.openxmlformats.org/officeDocument/2006/relationships/hyperlink" Target="http://fss.is/index.php/ithrottabraut-ith-75-ein" TargetMode="External"/><Relationship Id="rId4" Type="http://schemas.openxmlformats.org/officeDocument/2006/relationships/hyperlink" Target="http://fss.is/index.php/namid/namsbraut/allar-namsbrautir#Ve" TargetMode="External"/><Relationship Id="rId9" Type="http://schemas.openxmlformats.org/officeDocument/2006/relationships/hyperlink" Target="http://fss.is/index.php/grunnnam-rafidhna-gr-80-ein" TargetMode="External"/><Relationship Id="rId14" Type="http://schemas.openxmlformats.org/officeDocument/2006/relationships/hyperlink" Target="http://fss.is/index.php/namid/namskra-2015/brautir" TargetMode="External"/><Relationship Id="rId22" Type="http://schemas.openxmlformats.org/officeDocument/2006/relationships/hyperlink" Target="http://fss.is/index.php/verslunar-og-thjonustubraut-vthj-71-77-ein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namskra.is/programmes/b2c0fb7c-3e36-4f11-bf80-78db813d4226" TargetMode="External"/><Relationship Id="rId3" Type="http://schemas.openxmlformats.org/officeDocument/2006/relationships/image" Target="../media/image23.jpg"/><Relationship Id="rId7" Type="http://schemas.openxmlformats.org/officeDocument/2006/relationships/hyperlink" Target="http://namskra.is/programmes/bc528bb1-310e-4734-8141-8550c376154b" TargetMode="External"/><Relationship Id="rId2" Type="http://schemas.openxmlformats.org/officeDocument/2006/relationships/hyperlink" Target="http://fsn.i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namskra.is/programmes/21f6e786-a5b3-4861-8616-a2659549a5a2" TargetMode="External"/><Relationship Id="rId5" Type="http://schemas.openxmlformats.org/officeDocument/2006/relationships/hyperlink" Target="http://fsn.is/?page_id=4747" TargetMode="External"/><Relationship Id="rId4" Type="http://schemas.openxmlformats.org/officeDocument/2006/relationships/hyperlink" Target="http://fsn.is/?page_id=19" TargetMode="External"/><Relationship Id="rId9" Type="http://schemas.openxmlformats.org/officeDocument/2006/relationships/hyperlink" Target="http://namskra.is/programmes/3d8c254a-5cc2-43d0-9f32-826af14e1a58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va.is/index.php?option=com_content&amp;view=article&amp;id=868" TargetMode="External"/><Relationship Id="rId13" Type="http://schemas.openxmlformats.org/officeDocument/2006/relationships/hyperlink" Target="http://www.fva.is/index.php?option=com_content&amp;view=article&amp;id=110&amp;Itemid=514" TargetMode="External"/><Relationship Id="rId3" Type="http://schemas.openxmlformats.org/officeDocument/2006/relationships/image" Target="../media/image24.jpg"/><Relationship Id="rId7" Type="http://schemas.openxmlformats.org/officeDocument/2006/relationships/hyperlink" Target="http://www.fva.is/index.php?option=com_content&amp;view=article&amp;id=856&amp;Itemid=626" TargetMode="External"/><Relationship Id="rId12" Type="http://schemas.openxmlformats.org/officeDocument/2006/relationships/hyperlink" Target="http://fva.is/index.php?option=com_content&amp;id=225&amp;catid=100&amp;view=article" TargetMode="External"/><Relationship Id="rId2" Type="http://schemas.openxmlformats.org/officeDocument/2006/relationships/hyperlink" Target="http://www.fva.i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fva.is/index.php?option=com_content&amp;view=article&amp;id=867" TargetMode="External"/><Relationship Id="rId11" Type="http://schemas.openxmlformats.org/officeDocument/2006/relationships/hyperlink" Target="http://www.fva.is/index.php?option=com_content&amp;view=article&amp;id=1000&amp;catid=78&amp;Itemid=435" TargetMode="External"/><Relationship Id="rId5" Type="http://schemas.openxmlformats.org/officeDocument/2006/relationships/hyperlink" Target="http://www.fva.is/index.php?option=com_content&amp;view=article&amp;id=866" TargetMode="External"/><Relationship Id="rId10" Type="http://schemas.openxmlformats.org/officeDocument/2006/relationships/hyperlink" Target="http://fva.is/index.php?option=com_content&amp;id=250&amp;catid=100&amp;view=article" TargetMode="External"/><Relationship Id="rId4" Type="http://schemas.openxmlformats.org/officeDocument/2006/relationships/hyperlink" Target="http://www.fva.is/index.php?option=com_content&amp;view=article&amp;id=857&amp;Itemid=627" TargetMode="External"/><Relationship Id="rId9" Type="http://schemas.openxmlformats.org/officeDocument/2006/relationships/hyperlink" Target="http://www.fva.is/index.php?option=com_content&amp;view=article&amp;id=871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nv.is/files/fnv/gogn/Annarskipt/studentsbrautir_april_15.pdf" TargetMode="External"/><Relationship Id="rId3" Type="http://schemas.openxmlformats.org/officeDocument/2006/relationships/image" Target="../media/image24.jpg"/><Relationship Id="rId7" Type="http://schemas.openxmlformats.org/officeDocument/2006/relationships/hyperlink" Target="http://fva.is/index.php?option=com_content&amp;id=239&amp;catid=100&amp;view=article" TargetMode="External"/><Relationship Id="rId2" Type="http://schemas.openxmlformats.org/officeDocument/2006/relationships/hyperlink" Target="http://www.fva.i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fva.is/index.php?option=com_content&amp;id=238&amp;catid=100&amp;view=article" TargetMode="External"/><Relationship Id="rId5" Type="http://schemas.openxmlformats.org/officeDocument/2006/relationships/hyperlink" Target="http://fva.is/index.php?option=com_content&amp;id=237&amp;catid=100&amp;view=article" TargetMode="External"/><Relationship Id="rId10" Type="http://schemas.openxmlformats.org/officeDocument/2006/relationships/hyperlink" Target="http://fva.is/index.php?option=com_content&amp;id=243&amp;catid=100&amp;view=article" TargetMode="External"/><Relationship Id="rId4" Type="http://schemas.openxmlformats.org/officeDocument/2006/relationships/hyperlink" Target="http://www.fva.is/index.php?option=com_content&amp;view=article&amp;id=857&amp;Itemid=627" TargetMode="External"/><Relationship Id="rId9" Type="http://schemas.openxmlformats.org/officeDocument/2006/relationships/hyperlink" Target="http://fva.is/index.php?option=com_content&amp;id=240&amp;catid=100&amp;view=articl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menntaborg.is/namid/brautalysingar/natturufraedibraut-2/" TargetMode="External"/><Relationship Id="rId13" Type="http://schemas.openxmlformats.org/officeDocument/2006/relationships/hyperlink" Target="http://menntaborg.is/namid/brautalysingar/natturufraedibraut-ithrottasvid/" TargetMode="External"/><Relationship Id="rId3" Type="http://schemas.openxmlformats.org/officeDocument/2006/relationships/image" Target="../media/image25.jpg"/><Relationship Id="rId7" Type="http://schemas.openxmlformats.org/officeDocument/2006/relationships/hyperlink" Target="http://menntaborg.is/namid/brautalysingar/starfsbraut/" TargetMode="External"/><Relationship Id="rId12" Type="http://schemas.openxmlformats.org/officeDocument/2006/relationships/hyperlink" Target="http://menntaborg.is/namid/brautalysingar/felagsfraedabraut-ithrottafraedisvid/" TargetMode="External"/><Relationship Id="rId2" Type="http://schemas.openxmlformats.org/officeDocument/2006/relationships/hyperlink" Target="http://menntaborg.i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enntaborg.is/felagsfraedabraut/" TargetMode="External"/><Relationship Id="rId11" Type="http://schemas.openxmlformats.org/officeDocument/2006/relationships/hyperlink" Target="http://fva.is/index.php?option=com_content&amp;id=239&amp;catid=100&amp;view=article" TargetMode="External"/><Relationship Id="rId5" Type="http://schemas.openxmlformats.org/officeDocument/2006/relationships/hyperlink" Target="http://menntaborg.is/namid/brautalysingar/" TargetMode="External"/><Relationship Id="rId10" Type="http://schemas.openxmlformats.org/officeDocument/2006/relationships/hyperlink" Target="http://menntaborg.is/opin-braut/" TargetMode="External"/><Relationship Id="rId4" Type="http://schemas.openxmlformats.org/officeDocument/2006/relationships/hyperlink" Target="http://menntaborg.is/namid/innritun/" TargetMode="External"/><Relationship Id="rId9" Type="http://schemas.openxmlformats.org/officeDocument/2006/relationships/hyperlink" Target="http://menntaborg.is/almenn-braut/" TargetMode="External"/><Relationship Id="rId14" Type="http://schemas.openxmlformats.org/officeDocument/2006/relationships/hyperlink" Target="http://menntaborg.is/namid/brautalysingar/natturufraedibraut-bufraedisvid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://fsn.is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fsn.is/?page_id=438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misa.is/skolinn/skrar_og_skjol/skra/348/" TargetMode="External"/><Relationship Id="rId3" Type="http://schemas.openxmlformats.org/officeDocument/2006/relationships/image" Target="../media/image26.gif"/><Relationship Id="rId7" Type="http://schemas.openxmlformats.org/officeDocument/2006/relationships/hyperlink" Target="http://misa.is/namid/felagsvisindabraut/" TargetMode="External"/><Relationship Id="rId2" Type="http://schemas.openxmlformats.org/officeDocument/2006/relationships/hyperlink" Target="http://www.misa.i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isa.is/skolinn/skrar_og_skjol/skra/347/" TargetMode="External"/><Relationship Id="rId11" Type="http://schemas.openxmlformats.org/officeDocument/2006/relationships/hyperlink" Target="http://www.fvi.is/thjonusta/heimavist_og_motuneyti_mi/" TargetMode="External"/><Relationship Id="rId5" Type="http://schemas.openxmlformats.org/officeDocument/2006/relationships/hyperlink" Target="http://www.misa.is/namid/brautir_ny_namskra/" TargetMode="External"/><Relationship Id="rId10" Type="http://schemas.openxmlformats.org/officeDocument/2006/relationships/hyperlink" Target="http://misa.is/skolinn/skrar_og_skjol/skra/346/" TargetMode="External"/><Relationship Id="rId4" Type="http://schemas.openxmlformats.org/officeDocument/2006/relationships/hyperlink" Target="http://www.misa.is/namid/inntokuskilyrdi/" TargetMode="External"/><Relationship Id="rId9" Type="http://schemas.openxmlformats.org/officeDocument/2006/relationships/hyperlink" Target="http://misa.is/namid/natturuvisindabraut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nv.is/starfsnamsbrautir'" TargetMode="External"/><Relationship Id="rId13" Type="http://schemas.openxmlformats.org/officeDocument/2006/relationships/hyperlink" Target="http://www.fnv.is/is/namid/starfsnamsbrautir/velstjornarbraut-a" TargetMode="External"/><Relationship Id="rId3" Type="http://schemas.openxmlformats.org/officeDocument/2006/relationships/hyperlink" Target="http://www.fnv.is/" TargetMode="External"/><Relationship Id="rId7" Type="http://schemas.openxmlformats.org/officeDocument/2006/relationships/hyperlink" Target="http://www.fnv.is/starfsnamsbrautir" TargetMode="External"/><Relationship Id="rId12" Type="http://schemas.openxmlformats.org/officeDocument/2006/relationships/hyperlink" Target="http://www.fnv.is/is/namid/starfsnamsbrautir/nyskopunar-og-taeknibrau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fnv.is/idhnbrautir" TargetMode="External"/><Relationship Id="rId11" Type="http://schemas.openxmlformats.org/officeDocument/2006/relationships/hyperlink" Target="http://www.fnv.is/is/thjonusta/heimavist" TargetMode="External"/><Relationship Id="rId5" Type="http://schemas.openxmlformats.org/officeDocument/2006/relationships/image" Target="../media/image27.jpg"/><Relationship Id="rId15" Type="http://schemas.openxmlformats.org/officeDocument/2006/relationships/hyperlink" Target="http://www.fnv.is/is/namid/starfsnamsbrautir/smaskipanam" TargetMode="External"/><Relationship Id="rId10" Type="http://schemas.openxmlformats.org/officeDocument/2006/relationships/hyperlink" Target="http://www.fnv.is/malmidhngreinar" TargetMode="External"/><Relationship Id="rId4" Type="http://schemas.openxmlformats.org/officeDocument/2006/relationships/hyperlink" Target="http://www.fnv.is/inntokuskilyrdi" TargetMode="External"/><Relationship Id="rId9" Type="http://schemas.openxmlformats.org/officeDocument/2006/relationships/hyperlink" Target="http://www.fnv.is/rafidhngreinar" TargetMode="External"/><Relationship Id="rId14" Type="http://schemas.openxmlformats.org/officeDocument/2006/relationships/hyperlink" Target="http://www.fnv.is/is/namid/starfsnamsbrautir/velstjornarbraut-b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://www.fnv.is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fnv.is/is/namid/starfsnamsbrautir/nyskopunar-og-taeknibraut" TargetMode="External"/><Relationship Id="rId4" Type="http://schemas.openxmlformats.org/officeDocument/2006/relationships/hyperlink" Target="http://www.fnv.is/files/fnv/gogn/Annarskipt/studentsbrautir_april_15.pdf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sh.is/namid/namsbrautir/ny-namskra/framhaldsbraut" TargetMode="External"/><Relationship Id="rId3" Type="http://schemas.openxmlformats.org/officeDocument/2006/relationships/image" Target="../media/image28.png"/><Relationship Id="rId7" Type="http://schemas.openxmlformats.org/officeDocument/2006/relationships/hyperlink" Target="http://namskra.is/programmes/19c621f3-850c-4d98-8049-8104a86a7062" TargetMode="External"/><Relationship Id="rId2" Type="http://schemas.openxmlformats.org/officeDocument/2006/relationships/hyperlink" Target="http://www.fsh.i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mskra.is/programmes/f8af55d0-f552-48aa-b297-cb768b5399e2" TargetMode="External"/><Relationship Id="rId11" Type="http://schemas.openxmlformats.org/officeDocument/2006/relationships/hyperlink" Target="http://namskra.is/programmes/0ab639ba-7b81-48ff-bfd9-6a62b4e9599c" TargetMode="External"/><Relationship Id="rId5" Type="http://schemas.openxmlformats.org/officeDocument/2006/relationships/hyperlink" Target="http://www.fsh.is/namid/namsbrautir/ny-namskra" TargetMode="External"/><Relationship Id="rId10" Type="http://schemas.openxmlformats.org/officeDocument/2006/relationships/hyperlink" Target="http://www.fsh.is/namid/namsbrautir/ny-namskra/almenn-namsbraut" TargetMode="External"/><Relationship Id="rId4" Type="http://schemas.openxmlformats.org/officeDocument/2006/relationships/hyperlink" Target="http://www.fsh.is/skolinn/skolanamskra/almennur-hluti/umgjord-og-skipulag/inntokuskilyrdi" TargetMode="External"/><Relationship Id="rId9" Type="http://schemas.openxmlformats.org/officeDocument/2006/relationships/hyperlink" Target="http://www.fsh.is/namid/namsbrautir/starfsbraut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hyperlink" Target="https://www.laugar.is/namid" TargetMode="External"/><Relationship Id="rId7" Type="http://schemas.openxmlformats.org/officeDocument/2006/relationships/hyperlink" Target="https://www.laugar.is/namid/natturufraedibraut" TargetMode="External"/><Relationship Id="rId2" Type="http://schemas.openxmlformats.org/officeDocument/2006/relationships/hyperlink" Target="https://www.laugar.i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augar.is/namid/almenn-braut" TargetMode="External"/><Relationship Id="rId5" Type="http://schemas.openxmlformats.org/officeDocument/2006/relationships/hyperlink" Target="https://www.laugar.is/namid/ithrottabraut" TargetMode="External"/><Relationship Id="rId10" Type="http://schemas.openxmlformats.org/officeDocument/2006/relationships/hyperlink" Target="http://www.laugar.is/adstadan/heimavistirnar" TargetMode="External"/><Relationship Id="rId4" Type="http://schemas.openxmlformats.org/officeDocument/2006/relationships/hyperlink" Target="https://www.laugar.is/namid/felagsfraedibraut" TargetMode="External"/><Relationship Id="rId9" Type="http://schemas.openxmlformats.org/officeDocument/2006/relationships/hyperlink" Target="https://www.laugar.is/namid/inntokuskilyrdi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www.ma.is/is/namid/ny-namskra-2016/hradlina-fra-2016" TargetMode="External"/><Relationship Id="rId7" Type="http://schemas.openxmlformats.org/officeDocument/2006/relationships/hyperlink" Target="http://www.ma.is/is/namid/ny-namskra-2016/raungreinabraut" TargetMode="External"/><Relationship Id="rId2" Type="http://schemas.openxmlformats.org/officeDocument/2006/relationships/hyperlink" Target="http://www.ma.is/is/namid/ny-namskra-2016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ma.is/is/namid/ny-namskra-2016/felagsgreinabraut" TargetMode="External"/><Relationship Id="rId5" Type="http://schemas.openxmlformats.org/officeDocument/2006/relationships/hyperlink" Target="http://www.ma.is/is/namid/ny-namskra-2016/natturufraedibraut" TargetMode="External"/><Relationship Id="rId10" Type="http://schemas.openxmlformats.org/officeDocument/2006/relationships/hyperlink" Target="http://www.heimavist.is/" TargetMode="External"/><Relationship Id="rId4" Type="http://schemas.openxmlformats.org/officeDocument/2006/relationships/hyperlink" Target="http://www.ma.is/is/namid/ny-namskra-2016/mala-og-menningarbraut" TargetMode="External"/><Relationship Id="rId9" Type="http://schemas.openxmlformats.org/officeDocument/2006/relationships/hyperlink" Target="http://www.ma.is/is/namid/innritun-nemend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namskra.is/programmes/22d8327b-e80a-4e2c-b852-01178d956b3d" TargetMode="External"/><Relationship Id="rId3" Type="http://schemas.openxmlformats.org/officeDocument/2006/relationships/hyperlink" Target="http://www.mtr.is/is/namid" TargetMode="External"/><Relationship Id="rId7" Type="http://schemas.openxmlformats.org/officeDocument/2006/relationships/hyperlink" Target="http://namskra.is/programmes/4dc7aec2-008e-48c9-8283-b9200a96b0c6" TargetMode="External"/><Relationship Id="rId12" Type="http://schemas.openxmlformats.org/officeDocument/2006/relationships/hyperlink" Target="http://namskra.is/programmes/1e3afa78-ec61-475a-a128-3b474de4b45f" TargetMode="External"/><Relationship Id="rId2" Type="http://schemas.openxmlformats.org/officeDocument/2006/relationships/hyperlink" Target="http://www.mtr.i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namskra.is/programmes/52a3e380-981b-4aee-b207-f3d075588fe3" TargetMode="External"/><Relationship Id="rId11" Type="http://schemas.openxmlformats.org/officeDocument/2006/relationships/hyperlink" Target="http://namskra.is/programmes/abe80322-afc7-4090-84d1-c0a141c6abf0" TargetMode="External"/><Relationship Id="rId5" Type="http://schemas.openxmlformats.org/officeDocument/2006/relationships/image" Target="../media/image31.png"/><Relationship Id="rId10" Type="http://schemas.openxmlformats.org/officeDocument/2006/relationships/hyperlink" Target="http://namskra.is/programmes/b14c6ab0-4164-412d-9809-98f46ab3faa8" TargetMode="External"/><Relationship Id="rId4" Type="http://schemas.openxmlformats.org/officeDocument/2006/relationships/hyperlink" Target="http://www.mtr.is/is/namid/vidbotarnam-til-studentsprofs" TargetMode="External"/><Relationship Id="rId9" Type="http://schemas.openxmlformats.org/officeDocument/2006/relationships/hyperlink" Target="http://namskra.is/programmes/cc3f45cc-eef9-4657-805e-90fdaaab8771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hyperlink" Target="http://myndak.is/listhonnunardeild.html" TargetMode="External"/><Relationship Id="rId2" Type="http://schemas.openxmlformats.org/officeDocument/2006/relationships/hyperlink" Target="http://myndak.i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yndak.is/fornamsdeild.html" TargetMode="External"/><Relationship Id="rId5" Type="http://schemas.openxmlformats.org/officeDocument/2006/relationships/hyperlink" Target="http://myndak.is/fagurlistadeild.html" TargetMode="External"/><Relationship Id="rId4" Type="http://schemas.openxmlformats.org/officeDocument/2006/relationships/hyperlink" Target="http://myndak.is/upplysingar.html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ma.is/is/moya/page/vidskipta-og-hagfraedibraut" TargetMode="External"/><Relationship Id="rId13" Type="http://schemas.openxmlformats.org/officeDocument/2006/relationships/hyperlink" Target="https://www.vma.is/is/moya/page/sjukralidabraut" TargetMode="External"/><Relationship Id="rId3" Type="http://schemas.openxmlformats.org/officeDocument/2006/relationships/image" Target="../media/image33.png"/><Relationship Id="rId7" Type="http://schemas.openxmlformats.org/officeDocument/2006/relationships/hyperlink" Target="https://www.vma.is/is/moya/page/ithrotta-og-lydheilsubraut" TargetMode="External"/><Relationship Id="rId12" Type="http://schemas.openxmlformats.org/officeDocument/2006/relationships/hyperlink" Target="https://www.vma.is/is/moya/page/starfsbraut" TargetMode="External"/><Relationship Id="rId2" Type="http://schemas.openxmlformats.org/officeDocument/2006/relationships/hyperlink" Target="https://www.vma.i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vma.is/is/moya/page/felags-og-hugvisindabraut" TargetMode="External"/><Relationship Id="rId11" Type="http://schemas.openxmlformats.org/officeDocument/2006/relationships/hyperlink" Target="https://www.vma.is/is/moya/page/listnams-og-honnunarbraut-textillina_1" TargetMode="External"/><Relationship Id="rId5" Type="http://schemas.openxmlformats.org/officeDocument/2006/relationships/hyperlink" Target="https://www.vma.is/is/moya/page/natturuvisindabraut" TargetMode="External"/><Relationship Id="rId15" Type="http://schemas.openxmlformats.org/officeDocument/2006/relationships/hyperlink" Target="http://www.heimavist.is/" TargetMode="External"/><Relationship Id="rId10" Type="http://schemas.openxmlformats.org/officeDocument/2006/relationships/hyperlink" Target="https://www.vma.is/is/moya/page/listnams-og-honnunarbraut-myndlistarlina" TargetMode="External"/><Relationship Id="rId4" Type="http://schemas.openxmlformats.org/officeDocument/2006/relationships/hyperlink" Target="http://www.vma.is/is/namid/nyjar-namsleidir" TargetMode="External"/><Relationship Id="rId9" Type="http://schemas.openxmlformats.org/officeDocument/2006/relationships/hyperlink" Target="https://www.vma.is/is/namid/nyjar-namsleidir" TargetMode="External"/><Relationship Id="rId14" Type="http://schemas.openxmlformats.org/officeDocument/2006/relationships/hyperlink" Target="https://www.vma.is/is/moya/page/brautabru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ma.is/is/moya/page/grunnnam-bygginga-og-mannvirkjagreina" TargetMode="External"/><Relationship Id="rId3" Type="http://schemas.openxmlformats.org/officeDocument/2006/relationships/image" Target="../media/image33.png"/><Relationship Id="rId7" Type="http://schemas.openxmlformats.org/officeDocument/2006/relationships/hyperlink" Target="https://www.vma.is/is/moya/page/grunnnam-rafidna" TargetMode="External"/><Relationship Id="rId2" Type="http://schemas.openxmlformats.org/officeDocument/2006/relationships/hyperlink" Target="https://www.vma.i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vma.is/is/moya/page/grunndeild-malm-og-veltaeknigreina" TargetMode="External"/><Relationship Id="rId5" Type="http://schemas.openxmlformats.org/officeDocument/2006/relationships/hyperlink" Target="https://www.vma.is/is/moya/page/grunnbraut-harsnyrtiidnar" TargetMode="External"/><Relationship Id="rId4" Type="http://schemas.openxmlformats.org/officeDocument/2006/relationships/hyperlink" Target="https://www.vma.is/is/namid/nyjar-namsleidir" TargetMode="External"/><Relationship Id="rId9" Type="http://schemas.openxmlformats.org/officeDocument/2006/relationships/hyperlink" Target="https://www.vma.is/is/moya/page/grunnnam-matvaela-og-ferdagreina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://www1.fas.is/~tjorvi/NN_Brautalysingar/natturu_og_raunvisindabraut.html" TargetMode="External"/><Relationship Id="rId3" Type="http://schemas.openxmlformats.org/officeDocument/2006/relationships/hyperlink" Target="http://www.fas.is/" TargetMode="External"/><Relationship Id="rId7" Type="http://schemas.openxmlformats.org/officeDocument/2006/relationships/hyperlink" Target="http://www1.fas.is/~tjorvi/NN_Brautalysingar/hug_og_felagsvisindabraut.html" TargetMode="External"/><Relationship Id="rId12" Type="http://schemas.openxmlformats.org/officeDocument/2006/relationships/hyperlink" Target="http://www.fas.is/um-skolann/skolanamskra/namid/nemendathjonustastodthjonusta/heimavist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fas.is/namid/" TargetMode="External"/><Relationship Id="rId11" Type="http://schemas.openxmlformats.org/officeDocument/2006/relationships/hyperlink" Target="http://www.fjarmenntaskolinn.is/" TargetMode="External"/><Relationship Id="rId5" Type="http://schemas.openxmlformats.org/officeDocument/2006/relationships/hyperlink" Target="http://www.fas.is/um-skolann/skolanamskra/namid/inntokuskilyrdi-og-fjoldatakmarkanir/" TargetMode="External"/><Relationship Id="rId10" Type="http://schemas.openxmlformats.org/officeDocument/2006/relationships/hyperlink" Target="http://www1.fas.is/~tjorvi/NN_Brautalysingar/fjallamennskubraut.html" TargetMode="External"/><Relationship Id="rId4" Type="http://schemas.openxmlformats.org/officeDocument/2006/relationships/image" Target="../media/image34.png"/><Relationship Id="rId9" Type="http://schemas.openxmlformats.org/officeDocument/2006/relationships/hyperlink" Target="http://www1.fas.is/~tjorvi/NN_Brautalysingar/kjornamsbraut.html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shall.is/index.php/skolinn/innt%C3%B6kuskilyr%C3%B0i.html" TargetMode="External"/><Relationship Id="rId2" Type="http://schemas.openxmlformats.org/officeDocument/2006/relationships/hyperlink" Target="http://www.hushall.i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hushall.is/index.php/heimavistin.html" TargetMode="External"/><Relationship Id="rId5" Type="http://schemas.openxmlformats.org/officeDocument/2006/relationships/image" Target="../media/image35.png"/><Relationship Id="rId4" Type="http://schemas.openxmlformats.org/officeDocument/2006/relationships/hyperlink" Target="http://www.hushall.is/index.php/namidh/n%C3%A1mi%C3%B0.html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me.is/namidh/namsbrautir/namsbrautir-fra-2014/1001-althjodabraut-2.html" TargetMode="External"/><Relationship Id="rId3" Type="http://schemas.openxmlformats.org/officeDocument/2006/relationships/hyperlink" Target="http://me.is/images/2016/inntokusk16a.pdf" TargetMode="External"/><Relationship Id="rId7" Type="http://schemas.openxmlformats.org/officeDocument/2006/relationships/hyperlink" Target="http://me.is/namidh/namsbrautir/namsbrautir-fra-2014/1004-listnamsbraut-2.html" TargetMode="External"/><Relationship Id="rId12" Type="http://schemas.openxmlformats.org/officeDocument/2006/relationships/hyperlink" Target="http://www.me.is/thjonusta/heimavist-motuneyti/heimavistarreglur.html" TargetMode="External"/><Relationship Id="rId2" Type="http://schemas.openxmlformats.org/officeDocument/2006/relationships/hyperlink" Target="http://me.i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e.is/namidh/namsbrautir/namsbrautir-fra-2014/1005-natturufraedibraut2-2.html" TargetMode="External"/><Relationship Id="rId11" Type="http://schemas.openxmlformats.org/officeDocument/2006/relationships/image" Target="../media/image36.jpg"/><Relationship Id="rId5" Type="http://schemas.openxmlformats.org/officeDocument/2006/relationships/hyperlink" Target="http://me.is/namidh/namsbrautir/namsbrautir-fra-2014/1002-felagsgreinabraut2-2.html" TargetMode="External"/><Relationship Id="rId10" Type="http://schemas.openxmlformats.org/officeDocument/2006/relationships/hyperlink" Target="http://me.is/namidh/namsbrautir/namsbrautir-fra-2014/1343-starfsbraut.html" TargetMode="External"/><Relationship Id="rId4" Type="http://schemas.openxmlformats.org/officeDocument/2006/relationships/hyperlink" Target="http://me.is/images/2016/ME_kynningarhandbok2016.pdf" TargetMode="External"/><Relationship Id="rId9" Type="http://schemas.openxmlformats.org/officeDocument/2006/relationships/hyperlink" Target="http://me.is/namidh/namsbrautir/namsbrautir-fra-2014/1003-framhaldssk%C3%B3labraut-2.html" TargetMode="Externa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a.is/is/moya/page/harsnyrtibraut-hg-" TargetMode="External"/><Relationship Id="rId13" Type="http://schemas.openxmlformats.org/officeDocument/2006/relationships/hyperlink" Target="http://www.va.is/is/moya/page/velstjornarbraut-b-1500-kw-rettindi" TargetMode="External"/><Relationship Id="rId3" Type="http://schemas.openxmlformats.org/officeDocument/2006/relationships/image" Target="../media/image37.jpg"/><Relationship Id="rId7" Type="http://schemas.openxmlformats.org/officeDocument/2006/relationships/hyperlink" Target="http://www.va.is/is/moya/page/husasmidi-hu8-" TargetMode="External"/><Relationship Id="rId12" Type="http://schemas.openxmlformats.org/officeDocument/2006/relationships/hyperlink" Target="http://www.va.is/is/moya/page/rafvirkjun-rk8-" TargetMode="External"/><Relationship Id="rId2" Type="http://schemas.openxmlformats.org/officeDocument/2006/relationships/hyperlink" Target="http://www.va.i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va.is/is/moya/page/grunnnam-bygginga-og-mannvirkjagreina" TargetMode="External"/><Relationship Id="rId11" Type="http://schemas.openxmlformats.org/officeDocument/2006/relationships/hyperlink" Target="http://www.va.is/is/moya/page/grunnnam-rafidna-gr-" TargetMode="External"/><Relationship Id="rId5" Type="http://schemas.openxmlformats.org/officeDocument/2006/relationships/hyperlink" Target="http://www.va.is/is/namid/namsbrautir" TargetMode="External"/><Relationship Id="rId15" Type="http://schemas.openxmlformats.org/officeDocument/2006/relationships/hyperlink" Target="http://www.va.is/is/thjonusta/heimavist" TargetMode="External"/><Relationship Id="rId10" Type="http://schemas.openxmlformats.org/officeDocument/2006/relationships/hyperlink" Target="http://www.va.is/is/moya/page/velvirkjun-vv-" TargetMode="External"/><Relationship Id="rId4" Type="http://schemas.openxmlformats.org/officeDocument/2006/relationships/hyperlink" Target="http://www.va.is/is/namid/innritun-og-inntokuskilyrdi" TargetMode="External"/><Relationship Id="rId9" Type="http://schemas.openxmlformats.org/officeDocument/2006/relationships/hyperlink" Target="http://www.va.is/is/moya/page/grunnnam-malm-og-veltaeknigreina-gmv-nytt-haust-2013" TargetMode="External"/><Relationship Id="rId14" Type="http://schemas.openxmlformats.org/officeDocument/2006/relationships/hyperlink" Target="http://www.va.is/is/moya/page/vidbotarnam-til-studentsprofs" TargetMode="Externa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a.is/is/moya/page/sjukralidabraut-sj-" TargetMode="External"/><Relationship Id="rId13" Type="http://schemas.openxmlformats.org/officeDocument/2006/relationships/hyperlink" Target="http://www.va.is/is/moya/page/framhaldsskolabraut-2" TargetMode="External"/><Relationship Id="rId3" Type="http://schemas.openxmlformats.org/officeDocument/2006/relationships/image" Target="../media/image37.jpg"/><Relationship Id="rId7" Type="http://schemas.openxmlformats.org/officeDocument/2006/relationships/hyperlink" Target="http://www.va.is/is/moya/page/skolalidabraut-sk-" TargetMode="External"/><Relationship Id="rId12" Type="http://schemas.openxmlformats.org/officeDocument/2006/relationships/hyperlink" Target="http://www.va.is/is/moya/page/framhaldsskolabraut-1" TargetMode="External"/><Relationship Id="rId2" Type="http://schemas.openxmlformats.org/officeDocument/2006/relationships/hyperlink" Target="http://www.va.i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va.is/is/moya/page/namsbraut-fyrir-studningsfulltrua-i-grunnskolum-sg-" TargetMode="External"/><Relationship Id="rId11" Type="http://schemas.openxmlformats.org/officeDocument/2006/relationships/hyperlink" Target="http://www.va.is/is/moya/page/nyskopunar-og-taeknibraut" TargetMode="External"/><Relationship Id="rId5" Type="http://schemas.openxmlformats.org/officeDocument/2006/relationships/hyperlink" Target="http://www.va.is/is/moya/page/namsbraut-fyrir-leikskolalida-ll-" TargetMode="External"/><Relationship Id="rId10" Type="http://schemas.openxmlformats.org/officeDocument/2006/relationships/hyperlink" Target="http://www.va.is/is/moya/page/natturuvisindabraut-nat-200-f-einingar" TargetMode="External"/><Relationship Id="rId4" Type="http://schemas.openxmlformats.org/officeDocument/2006/relationships/hyperlink" Target="http://www.va.is/is/namid/namsbrautir" TargetMode="External"/><Relationship Id="rId9" Type="http://schemas.openxmlformats.org/officeDocument/2006/relationships/hyperlink" Target="http://www.va.is/is/moya/page/felagsvisindabraut-fel-200-f-einingar" TargetMode="External"/><Relationship Id="rId14" Type="http://schemas.openxmlformats.org/officeDocument/2006/relationships/hyperlink" Target="http://www.va.is/is/moya/page/starfsbrau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su.is/is/moya/page/grunnnam-rafidna-gr" TargetMode="External"/><Relationship Id="rId13" Type="http://schemas.openxmlformats.org/officeDocument/2006/relationships/hyperlink" Target="http://www.fsu.is/is/namid/nam-i-fsu/~afs/listnamsbraut.pdf" TargetMode="External"/><Relationship Id="rId18" Type="http://schemas.openxmlformats.org/officeDocument/2006/relationships/hyperlink" Target="http://www.fsu.is/is/moya/page/ithrottalina" TargetMode="External"/><Relationship Id="rId3" Type="http://schemas.openxmlformats.org/officeDocument/2006/relationships/image" Target="../media/image38.png"/><Relationship Id="rId21" Type="http://schemas.openxmlformats.org/officeDocument/2006/relationships/hyperlink" Target="http://www.fsu.is/is/moya/page/vidskipta-hagfraedilina-ny" TargetMode="External"/><Relationship Id="rId7" Type="http://schemas.openxmlformats.org/officeDocument/2006/relationships/hyperlink" Target="http://www.fsu.is/is/moya/page/grunnnam-bygginga-og-mannvirkjagreina-gbm" TargetMode="External"/><Relationship Id="rId12" Type="http://schemas.openxmlformats.org/officeDocument/2006/relationships/hyperlink" Target="http://www.fsu.is/is/moya/page/ithrottabraut-ny" TargetMode="External"/><Relationship Id="rId17" Type="http://schemas.openxmlformats.org/officeDocument/2006/relationships/hyperlink" Target="http://www.fsu.is/is/moya/page/althjodalina-ny" TargetMode="External"/><Relationship Id="rId2" Type="http://schemas.openxmlformats.org/officeDocument/2006/relationships/hyperlink" Target="http://www.fsu.is/" TargetMode="External"/><Relationship Id="rId16" Type="http://schemas.openxmlformats.org/officeDocument/2006/relationships/hyperlink" Target="http://www.fsu.is/is/namid/nam-i-fsu/namsbrautir-ny-namskra" TargetMode="External"/><Relationship Id="rId20" Type="http://schemas.openxmlformats.org/officeDocument/2006/relationships/hyperlink" Target="http://www.fsu.is/is/moya/page/natturufraedilina-ny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fva.is/index.php?option=com_content&amp;view=article&amp;id=857&amp;Itemid=627" TargetMode="External"/><Relationship Id="rId11" Type="http://schemas.openxmlformats.org/officeDocument/2006/relationships/hyperlink" Target="http://www.fsu.is/is/moya/page/hestamennska-ny" TargetMode="External"/><Relationship Id="rId5" Type="http://schemas.openxmlformats.org/officeDocument/2006/relationships/hyperlink" Target="http://www.fsu.is/is/moya/page/grunnnam-bilidna" TargetMode="External"/><Relationship Id="rId15" Type="http://schemas.openxmlformats.org/officeDocument/2006/relationships/hyperlink" Target="http://www.fsu.is/is/moya/page/hestalina-ny" TargetMode="External"/><Relationship Id="rId23" Type="http://schemas.openxmlformats.org/officeDocument/2006/relationships/hyperlink" Target="http://www.fsu.is/is/moya/page/starfsbraut-ny" TargetMode="External"/><Relationship Id="rId10" Type="http://schemas.openxmlformats.org/officeDocument/2006/relationships/hyperlink" Target="http://www.fsu.is/is/moya/page/malmidnadarbraut-grunnnam-ny" TargetMode="External"/><Relationship Id="rId19" Type="http://schemas.openxmlformats.org/officeDocument/2006/relationships/hyperlink" Target="http://www.fsu.is/is/moya/page/felagsvisindalina-ny" TargetMode="External"/><Relationship Id="rId4" Type="http://schemas.openxmlformats.org/officeDocument/2006/relationships/hyperlink" Target="http://www.fsu.is/is/namid/namskrofur-og-reglur" TargetMode="External"/><Relationship Id="rId9" Type="http://schemas.openxmlformats.org/officeDocument/2006/relationships/hyperlink" Target="http://www.fsu.is/is/moya/page/grunnnam-ferda-og-matvaelagreina-gfm" TargetMode="External"/><Relationship Id="rId14" Type="http://schemas.openxmlformats.org/officeDocument/2006/relationships/hyperlink" Target="http://www.fsu.is/is/moya/page/sjukralidabraut-ny" TargetMode="External"/><Relationship Id="rId22" Type="http://schemas.openxmlformats.org/officeDocument/2006/relationships/hyperlink" Target="http://www.fsu.is/is/moya/page/listgreinalina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://www.fiv.is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fiv.is/is/namid/namsbrautir" TargetMode="External"/><Relationship Id="rId4" Type="http://schemas.openxmlformats.org/officeDocument/2006/relationships/hyperlink" Target="http://www.fiv.is/is/namid/inntokuskilyrdi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hyperlink" Target="http://www.ml.is/index.php/husnaedi-og-thjonusta/heimavistir" TargetMode="External"/><Relationship Id="rId2" Type="http://schemas.openxmlformats.org/officeDocument/2006/relationships/hyperlink" Target="http://www.ml.i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ml.is/index.php/namidh-3-ar/natturuvisindabraut" TargetMode="External"/><Relationship Id="rId5" Type="http://schemas.openxmlformats.org/officeDocument/2006/relationships/hyperlink" Target="http://www.ml.is/index.php/namidh-3-ar/felags-og-hugvisindabraut" TargetMode="External"/><Relationship Id="rId4" Type="http://schemas.openxmlformats.org/officeDocument/2006/relationships/hyperlink" Target="http://www.ml.is/index.php/namie/namidh-3-ar/innritunarskilyrdh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hyperlink" Target="http://bhs.is/namid/brautir/bilidn/bifvelavirkjun/" TargetMode="External"/><Relationship Id="rId18" Type="http://schemas.openxmlformats.org/officeDocument/2006/relationships/hyperlink" Target="http://bhs.is/namid/brautir/malmidn/stalsmidi/" TargetMode="External"/><Relationship Id="rId3" Type="http://schemas.openxmlformats.org/officeDocument/2006/relationships/hyperlink" Target="http://bhs.is/" TargetMode="External"/><Relationship Id="rId21" Type="http://schemas.openxmlformats.org/officeDocument/2006/relationships/hyperlink" Target="http://bhs.is/namid/brautir/listnam/" TargetMode="External"/><Relationship Id="rId7" Type="http://schemas.openxmlformats.org/officeDocument/2006/relationships/diagramQuickStyle" Target="../diagrams/quickStyle1.xml"/><Relationship Id="rId12" Type="http://schemas.openxmlformats.org/officeDocument/2006/relationships/hyperlink" Target="http://bhs.is/namid/brautir/bilidn/bifreidasmidi/" TargetMode="External"/><Relationship Id="rId17" Type="http://schemas.openxmlformats.org/officeDocument/2006/relationships/hyperlink" Target="http://bhs.is/namid/brautir/malmidn/velvirkjun/" TargetMode="External"/><Relationship Id="rId25" Type="http://schemas.openxmlformats.org/officeDocument/2006/relationships/hyperlink" Target="http://www.bhs.is/skolanamskra/innritun/inntokuskilyrdi/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://bhs.is/namid/brautir/malmidn/grunndeild/" TargetMode="External"/><Relationship Id="rId20" Type="http://schemas.openxmlformats.org/officeDocument/2006/relationships/hyperlink" Target="http://bhs.is/namid/brautir/malmidn/blikksmidi/" TargetMode="Externa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11" Type="http://schemas.openxmlformats.org/officeDocument/2006/relationships/hyperlink" Target="http://bhs.is/namid/brautir/bilidn/grunndeild/" TargetMode="External"/><Relationship Id="rId24" Type="http://schemas.openxmlformats.org/officeDocument/2006/relationships/hyperlink" Target="http://bhs.is/media/namskra-2015/Leiklist_kjorsvid.pdf" TargetMode="External"/><Relationship Id="rId5" Type="http://schemas.openxmlformats.org/officeDocument/2006/relationships/diagramData" Target="../diagrams/data1.xml"/><Relationship Id="rId15" Type="http://schemas.openxmlformats.org/officeDocument/2006/relationships/hyperlink" Target="http://bhs.is/namid/brautir/malmidn/" TargetMode="External"/><Relationship Id="rId23" Type="http://schemas.openxmlformats.org/officeDocument/2006/relationships/hyperlink" Target="http://bhs.is/media/namskra-2015/Kvikmyndagerd_kjorsvid.pdf" TargetMode="External"/><Relationship Id="rId10" Type="http://schemas.openxmlformats.org/officeDocument/2006/relationships/hyperlink" Target="http://bhs.is/namid/brautir/bilidn/" TargetMode="External"/><Relationship Id="rId19" Type="http://schemas.openxmlformats.org/officeDocument/2006/relationships/hyperlink" Target="http://bhs.is/namid/brautir/malmidn/rennismidi/" TargetMode="External"/><Relationship Id="rId4" Type="http://schemas.openxmlformats.org/officeDocument/2006/relationships/image" Target="../media/image5.png"/><Relationship Id="rId9" Type="http://schemas.microsoft.com/office/2007/relationships/diagramDrawing" Target="../diagrams/drawing1.xml"/><Relationship Id="rId14" Type="http://schemas.openxmlformats.org/officeDocument/2006/relationships/hyperlink" Target="http://bhs.is/namid/brautir/bilidn/bilamalun/" TargetMode="External"/><Relationship Id="rId22" Type="http://schemas.openxmlformats.org/officeDocument/2006/relationships/hyperlink" Target="http://bhs.is/media/namskra-2015/Grafisk_honnun_kjorsvid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0594" y="1814803"/>
            <a:ext cx="7848872" cy="3240360"/>
          </a:xfrm>
        </p:spPr>
        <p:txBody>
          <a:bodyPr>
            <a:normAutofit/>
          </a:bodyPr>
          <a:lstStyle/>
          <a:p>
            <a:r>
              <a:rPr lang="is-IS" dirty="0" smtClean="0">
                <a:latin typeface="Comic Sans MS" pitchFamily="66" charset="0"/>
              </a:rPr>
              <a:t>Nám að loknum grunnskóla -</a:t>
            </a:r>
            <a:br>
              <a:rPr lang="is-IS" dirty="0" smtClean="0">
                <a:latin typeface="Comic Sans MS" pitchFamily="66" charset="0"/>
              </a:rPr>
            </a:br>
            <a:r>
              <a:rPr lang="is-IS" dirty="0" smtClean="0">
                <a:latin typeface="Comic Sans MS" pitchFamily="66" charset="0"/>
              </a:rPr>
              <a:t>Kynning </a:t>
            </a:r>
            <a:r>
              <a:rPr lang="is-IS" dirty="0">
                <a:latin typeface="Comic Sans MS" pitchFamily="66" charset="0"/>
              </a:rPr>
              <a:t>á </a:t>
            </a:r>
            <a:r>
              <a:rPr lang="is-IS" dirty="0" smtClean="0">
                <a:latin typeface="Comic Sans MS" pitchFamily="66" charset="0"/>
              </a:rPr>
              <a:t>námsframboði og framhaldsskólum </a:t>
            </a:r>
            <a:r>
              <a:rPr lang="is-IS" dirty="0">
                <a:latin typeface="Comic Sans MS" pitchFamily="66" charset="0"/>
              </a:rPr>
              <a:t/>
            </a:r>
            <a:br>
              <a:rPr lang="is-I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pic>
        <p:nvPicPr>
          <p:cNvPr id="69634" name="Picture 2" descr="Creative Commons leyf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63" y="188640"/>
            <a:ext cx="838200" cy="29527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907063" y="188640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100" dirty="0" smtClean="0"/>
              <a:t>Ásthildur Guðlaugsdóttir, Náms- og starfsráðgjafi Kársnesskóla</a:t>
            </a:r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6228184" y="6381328"/>
            <a:ext cx="1751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100" b="1" dirty="0" smtClean="0"/>
              <a:t>Unnið með styrk frá</a:t>
            </a:r>
            <a:endParaRPr lang="is-IS" sz="11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205" y="5661248"/>
            <a:ext cx="1152128" cy="10751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1" y="5494713"/>
            <a:ext cx="1363287" cy="1363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857256"/>
          </a:xfrm>
        </p:spPr>
        <p:txBody>
          <a:bodyPr>
            <a:normAutofit/>
          </a:bodyPr>
          <a:lstStyle/>
          <a:p>
            <a:r>
              <a:rPr lang="en-US" dirty="0" err="1" smtClean="0">
                <a:hlinkClick r:id="rId3"/>
              </a:rPr>
              <a:t>Borgarholtsskóli</a:t>
            </a:r>
            <a:endParaRPr lang="en-US" dirty="0"/>
          </a:p>
        </p:txBody>
      </p:sp>
      <p:pic>
        <p:nvPicPr>
          <p:cNvPr id="8" name="Picture 5" descr="Merki Borgarholtsskó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14290"/>
            <a:ext cx="809625" cy="9525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755576" y="1268760"/>
            <a:ext cx="259228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i="0" dirty="0" err="1" smtClean="0">
                <a:hlinkClick r:id="rId5"/>
              </a:rPr>
              <a:t>Bóknám</a:t>
            </a:r>
            <a:r>
              <a:rPr lang="en-US" sz="2400" b="1" i="0" dirty="0" smtClean="0">
                <a:hlinkClick r:id="rId5"/>
              </a:rPr>
              <a:t> </a:t>
            </a:r>
            <a:r>
              <a:rPr lang="en-US" sz="2400" b="1" i="0" dirty="0" err="1" smtClean="0">
                <a:hlinkClick r:id="rId5"/>
              </a:rPr>
              <a:t>til</a:t>
            </a:r>
            <a:r>
              <a:rPr lang="en-US" sz="2400" b="1" i="0" dirty="0" smtClean="0">
                <a:hlinkClick r:id="rId5"/>
              </a:rPr>
              <a:t> </a:t>
            </a:r>
            <a:r>
              <a:rPr lang="en-US" sz="2400" b="1" i="0" dirty="0" err="1" smtClean="0">
                <a:hlinkClick r:id="rId5"/>
              </a:rPr>
              <a:t>stúdentsprófs</a:t>
            </a:r>
            <a:endParaRPr lang="en-US" sz="2000" b="1" i="0" dirty="0"/>
          </a:p>
        </p:txBody>
      </p:sp>
      <p:sp>
        <p:nvSpPr>
          <p:cNvPr id="7" name="Rounded Rectangle 6"/>
          <p:cNvSpPr/>
          <p:nvPr/>
        </p:nvSpPr>
        <p:spPr>
          <a:xfrm>
            <a:off x="1331640" y="2060848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6"/>
              </a:rPr>
              <a:t>Félags</a:t>
            </a:r>
            <a:r>
              <a:rPr lang="en-US" dirty="0" smtClean="0">
                <a:hlinkClick r:id="rId6"/>
              </a:rPr>
              <a:t>- og </a:t>
            </a:r>
            <a:r>
              <a:rPr lang="en-US" dirty="0" err="1" smtClean="0">
                <a:hlinkClick r:id="rId6"/>
              </a:rPr>
              <a:t>hugvísindabraut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331640" y="2780928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dirty="0" smtClean="0">
                <a:hlinkClick r:id="rId7"/>
              </a:rPr>
              <a:t>Náttúrufræðibraut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1331640" y="3501008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dirty="0" smtClean="0">
                <a:hlinkClick r:id="rId8"/>
              </a:rPr>
              <a:t>Viðskipta- og </a:t>
            </a:r>
          </a:p>
          <a:p>
            <a:pPr lvl="0" algn="ctr"/>
            <a:r>
              <a:rPr lang="is-IS" dirty="0" smtClean="0">
                <a:hlinkClick r:id="rId8"/>
              </a:rPr>
              <a:t>hagfræðibraut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331640" y="4221088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dirty="0" smtClean="0">
                <a:hlinkClick r:id="rId9"/>
              </a:rPr>
              <a:t>Afreksíþróttasvið</a:t>
            </a:r>
            <a:endParaRPr lang="is-I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971600" y="1988840"/>
            <a:ext cx="0" cy="2527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71600" y="242088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71600" y="306896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71600" y="378904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71600" y="450912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821830" y="1235233"/>
            <a:ext cx="259228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i="0" dirty="0" err="1" smtClean="0">
                <a:hlinkClick r:id="rId10" action="ppaction://hlinkfile"/>
              </a:rPr>
              <a:t>Styttri</a:t>
            </a:r>
            <a:r>
              <a:rPr lang="en-US" sz="2400" b="1" i="0" dirty="0" smtClean="0">
                <a:hlinkClick r:id="rId10" action="ppaction://hlinkfile"/>
              </a:rPr>
              <a:t> </a:t>
            </a:r>
            <a:r>
              <a:rPr lang="en-US" sz="2400" b="1" i="0" dirty="0" err="1" smtClean="0">
                <a:hlinkClick r:id="rId10" action="ppaction://hlinkfile"/>
              </a:rPr>
              <a:t>námsbrautir</a:t>
            </a:r>
            <a:endParaRPr lang="en-US" sz="2000" b="1" i="0" dirty="0"/>
          </a:p>
        </p:txBody>
      </p:sp>
      <p:sp>
        <p:nvSpPr>
          <p:cNvPr id="22" name="Rounded Rectangle 21"/>
          <p:cNvSpPr/>
          <p:nvPr/>
        </p:nvSpPr>
        <p:spPr>
          <a:xfrm>
            <a:off x="5827915" y="2033069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err="1" smtClean="0">
                <a:hlinkClick r:id="rId11"/>
              </a:rPr>
              <a:t>Framhaldsskóla</a:t>
            </a:r>
            <a:endParaRPr lang="en-US" dirty="0" smtClean="0">
              <a:hlinkClick r:id="rId11"/>
            </a:endParaRPr>
          </a:p>
          <a:p>
            <a:pPr lvl="0" algn="ctr"/>
            <a:r>
              <a:rPr lang="en-US" dirty="0" err="1" smtClean="0">
                <a:hlinkClick r:id="rId11"/>
              </a:rPr>
              <a:t>braut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1475656" y="5740366"/>
            <a:ext cx="259228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i="0" dirty="0" err="1" smtClean="0">
                <a:hlinkClick r:id="rId12"/>
              </a:rPr>
              <a:t>Sérnámsbraut</a:t>
            </a:r>
            <a:endParaRPr lang="en-US" sz="2000" b="1" i="0" dirty="0"/>
          </a:p>
        </p:txBody>
      </p:sp>
      <p:sp>
        <p:nvSpPr>
          <p:cNvPr id="41" name="Rounded Rectangle 40"/>
          <p:cNvSpPr/>
          <p:nvPr/>
        </p:nvSpPr>
        <p:spPr>
          <a:xfrm>
            <a:off x="5004048" y="5740366"/>
            <a:ext cx="259228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400" b="1" i="0" dirty="0" smtClean="0">
                <a:hlinkClick r:id="rId13"/>
              </a:rPr>
              <a:t>Viðbótarnám til stúdentsprófs</a:t>
            </a:r>
            <a:endParaRPr lang="is-IS" sz="2400" b="1" i="0" dirty="0"/>
          </a:p>
        </p:txBody>
      </p:sp>
      <p:sp>
        <p:nvSpPr>
          <p:cNvPr id="44" name="Rounded Rectangle 43"/>
          <p:cNvSpPr/>
          <p:nvPr/>
        </p:nvSpPr>
        <p:spPr>
          <a:xfrm>
            <a:off x="5827915" y="4912124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700" dirty="0" err="1" smtClean="0">
                <a:hlinkClick r:id="rId14"/>
              </a:rPr>
              <a:t>Stuðningsfulltrúar</a:t>
            </a:r>
            <a:endParaRPr lang="en-US" sz="1700" dirty="0" smtClean="0"/>
          </a:p>
        </p:txBody>
      </p:sp>
      <p:sp>
        <p:nvSpPr>
          <p:cNvPr id="45" name="Rounded Rectangle 44"/>
          <p:cNvSpPr/>
          <p:nvPr/>
        </p:nvSpPr>
        <p:spPr>
          <a:xfrm>
            <a:off x="5827915" y="2751884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700" dirty="0" err="1" smtClean="0">
                <a:hlinkClick r:id="rId15"/>
              </a:rPr>
              <a:t>Félagsliðar</a:t>
            </a:r>
            <a:endParaRPr lang="en-US" sz="1700" dirty="0"/>
          </a:p>
        </p:txBody>
      </p:sp>
      <p:sp>
        <p:nvSpPr>
          <p:cNvPr id="46" name="Rounded Rectangle 45"/>
          <p:cNvSpPr/>
          <p:nvPr/>
        </p:nvSpPr>
        <p:spPr>
          <a:xfrm>
            <a:off x="5827915" y="3471964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700" dirty="0" err="1" smtClean="0">
                <a:hlinkClick r:id="rId16"/>
              </a:rPr>
              <a:t>Félagsmála</a:t>
            </a:r>
            <a:r>
              <a:rPr lang="en-US" sz="1700" dirty="0" smtClean="0">
                <a:hlinkClick r:id="rId16"/>
              </a:rPr>
              <a:t>- og </a:t>
            </a:r>
            <a:r>
              <a:rPr lang="en-US" sz="1700" dirty="0" err="1" smtClean="0">
                <a:hlinkClick r:id="rId16"/>
              </a:rPr>
              <a:t>tómstundanám</a:t>
            </a:r>
            <a:endParaRPr lang="en-US" sz="1700" dirty="0"/>
          </a:p>
        </p:txBody>
      </p:sp>
      <p:sp>
        <p:nvSpPr>
          <p:cNvPr id="47" name="Rounded Rectangle 46"/>
          <p:cNvSpPr/>
          <p:nvPr/>
        </p:nvSpPr>
        <p:spPr>
          <a:xfrm>
            <a:off x="5827915" y="4192044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700" dirty="0" err="1" smtClean="0">
                <a:hlinkClick r:id="rId17"/>
              </a:rPr>
              <a:t>Leikskólaliðar</a:t>
            </a:r>
            <a:endParaRPr lang="en-US" sz="1700" dirty="0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8141097" y="1955313"/>
            <a:ext cx="19811" cy="3273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844681" y="2351841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7853065" y="307592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7844139" y="378371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7844139" y="4517345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853065" y="5231123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588224" y="763133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hlinkClick r:id="rId18"/>
              </a:rPr>
              <a:t>Inntökuskilyrði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is-IS" sz="5400" dirty="0" smtClean="0">
                <a:hlinkClick r:id="rId3"/>
              </a:rPr>
              <a:t>Flensborg</a:t>
            </a:r>
            <a:endParaRPr lang="is-IS" dirty="0"/>
          </a:p>
        </p:txBody>
      </p:sp>
      <p:pic>
        <p:nvPicPr>
          <p:cNvPr id="4102" name="Picture 6" descr="Flensborgarskólinn í Hafnarfirð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0"/>
            <a:ext cx="1924050" cy="752475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3491880" y="1268760"/>
            <a:ext cx="216024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i="0" dirty="0" err="1" smtClean="0">
                <a:hlinkClick r:id="rId6"/>
              </a:rPr>
              <a:t>Bóknám</a:t>
            </a:r>
            <a:r>
              <a:rPr lang="en-US" sz="2400" b="1" i="0" dirty="0" smtClean="0">
                <a:hlinkClick r:id="rId6"/>
              </a:rPr>
              <a:t> </a:t>
            </a:r>
            <a:r>
              <a:rPr lang="en-US" sz="2400" b="1" i="0" dirty="0" err="1" smtClean="0">
                <a:hlinkClick r:id="rId6"/>
              </a:rPr>
              <a:t>til</a:t>
            </a:r>
            <a:r>
              <a:rPr lang="en-US" sz="2400" b="1" i="0" dirty="0" smtClean="0">
                <a:hlinkClick r:id="rId6"/>
              </a:rPr>
              <a:t> </a:t>
            </a:r>
            <a:r>
              <a:rPr lang="en-US" sz="2400" b="1" i="0" dirty="0" err="1" smtClean="0">
                <a:hlinkClick r:id="rId6"/>
              </a:rPr>
              <a:t>stúdentsprófs</a:t>
            </a:r>
            <a:endParaRPr lang="en-US" sz="2400" b="1" i="0" dirty="0"/>
          </a:p>
        </p:txBody>
      </p:sp>
      <p:sp>
        <p:nvSpPr>
          <p:cNvPr id="14" name="Rounded Rectangle 13"/>
          <p:cNvSpPr/>
          <p:nvPr/>
        </p:nvSpPr>
        <p:spPr>
          <a:xfrm>
            <a:off x="2156352" y="4081968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7"/>
              </a:rPr>
              <a:t>Félagsvísinda</a:t>
            </a:r>
            <a:endParaRPr lang="en-US" dirty="0" smtClean="0">
              <a:hlinkClick r:id="rId7"/>
            </a:endParaRPr>
          </a:p>
          <a:p>
            <a:pPr lvl="0" algn="ctr"/>
            <a:r>
              <a:rPr lang="en-US" dirty="0" err="1" smtClean="0">
                <a:hlinkClick r:id="rId7"/>
              </a:rPr>
              <a:t>braut</a:t>
            </a:r>
            <a:endParaRPr lang="en-US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2167238" y="5048260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8"/>
              </a:rPr>
              <a:t>Viðskipta</a:t>
            </a:r>
            <a:r>
              <a:rPr lang="en-US" dirty="0" smtClean="0">
                <a:hlinkClick r:id="rId8"/>
              </a:rPr>
              <a:t>- og </a:t>
            </a:r>
            <a:r>
              <a:rPr lang="en-US" dirty="0" err="1" smtClean="0">
                <a:hlinkClick r:id="rId8"/>
              </a:rPr>
              <a:t>hagfræðibraut</a:t>
            </a:r>
            <a:endParaRPr lang="en-US" dirty="0" smtClean="0"/>
          </a:p>
        </p:txBody>
      </p:sp>
      <p:sp>
        <p:nvSpPr>
          <p:cNvPr id="17" name="Rounded Rectangle 16"/>
          <p:cNvSpPr/>
          <p:nvPr/>
        </p:nvSpPr>
        <p:spPr>
          <a:xfrm>
            <a:off x="5264393" y="4081968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9"/>
              </a:rPr>
              <a:t>Málabraut</a:t>
            </a:r>
            <a:endParaRPr lang="en-US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2128833" y="3167844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10"/>
              </a:rPr>
              <a:t>Raunvísinda</a:t>
            </a:r>
            <a:r>
              <a:rPr lang="en-US" dirty="0" smtClean="0">
                <a:hlinkClick r:id="rId10"/>
              </a:rPr>
              <a:t> </a:t>
            </a:r>
            <a:r>
              <a:rPr lang="en-US" dirty="0" err="1" smtClean="0">
                <a:hlinkClick r:id="rId10"/>
              </a:rPr>
              <a:t>braut</a:t>
            </a:r>
            <a:endParaRPr lang="en-US" dirty="0" smtClean="0"/>
          </a:p>
        </p:txBody>
      </p:sp>
      <p:sp>
        <p:nvSpPr>
          <p:cNvPr id="19" name="Rounded Rectangle 18"/>
          <p:cNvSpPr/>
          <p:nvPr/>
        </p:nvSpPr>
        <p:spPr>
          <a:xfrm>
            <a:off x="2128833" y="2276872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3"/>
              </a:rPr>
              <a:t>Undirbúnings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nám</a:t>
            </a:r>
            <a:r>
              <a:rPr lang="en-US" dirty="0" smtClean="0">
                <a:hlinkClick r:id="rId3"/>
              </a:rPr>
              <a:t> </a:t>
            </a:r>
            <a:endParaRPr lang="is-IS" dirty="0"/>
          </a:p>
        </p:txBody>
      </p:sp>
      <p:sp>
        <p:nvSpPr>
          <p:cNvPr id="21" name="Rounded Rectangle 20"/>
          <p:cNvSpPr/>
          <p:nvPr/>
        </p:nvSpPr>
        <p:spPr>
          <a:xfrm>
            <a:off x="7004283" y="6134196"/>
            <a:ext cx="15121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 smtClean="0">
              <a:hlinkClick r:id="rId11"/>
            </a:endParaRPr>
          </a:p>
          <a:p>
            <a:pPr lvl="0" algn="ctr"/>
            <a:r>
              <a:rPr lang="en-US" dirty="0" err="1" smtClean="0">
                <a:hlinkClick r:id="rId12"/>
              </a:rPr>
              <a:t>Íþróttaafrekssvið</a:t>
            </a:r>
            <a:endParaRPr lang="is-IS" dirty="0" smtClean="0"/>
          </a:p>
          <a:p>
            <a:pPr lvl="0" algn="ctr"/>
            <a:endParaRPr lang="en-US" dirty="0" smtClean="0"/>
          </a:p>
        </p:txBody>
      </p:sp>
      <p:sp>
        <p:nvSpPr>
          <p:cNvPr id="22" name="Rounded Rectangle 21"/>
          <p:cNvSpPr/>
          <p:nvPr/>
        </p:nvSpPr>
        <p:spPr>
          <a:xfrm>
            <a:off x="3757196" y="6134196"/>
            <a:ext cx="15121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13"/>
              </a:rPr>
              <a:t>Listnámssvið</a:t>
            </a:r>
            <a:endParaRPr lang="en-US" dirty="0" smtClean="0"/>
          </a:p>
        </p:txBody>
      </p:sp>
      <p:sp>
        <p:nvSpPr>
          <p:cNvPr id="24" name="Rounded Rectangle 23"/>
          <p:cNvSpPr/>
          <p:nvPr/>
        </p:nvSpPr>
        <p:spPr>
          <a:xfrm>
            <a:off x="5264393" y="3167844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14"/>
              </a:rPr>
              <a:t>Opin</a:t>
            </a:r>
            <a:r>
              <a:rPr lang="en-US" dirty="0" smtClean="0">
                <a:hlinkClick r:id="rId14"/>
              </a:rPr>
              <a:t>  </a:t>
            </a:r>
            <a:r>
              <a:rPr lang="en-US" dirty="0" err="1" smtClean="0">
                <a:hlinkClick r:id="rId14"/>
              </a:rPr>
              <a:t>námsbraut</a:t>
            </a:r>
            <a:r>
              <a:rPr lang="en-US" dirty="0" smtClean="0">
                <a:hlinkClick r:id="rId14"/>
              </a:rPr>
              <a:t> </a:t>
            </a:r>
            <a:endParaRPr lang="en-US" sz="1200" dirty="0" smtClean="0">
              <a:solidFill>
                <a:schemeClr val="tx2"/>
              </a:solidFill>
              <a:hlinkClick r:id="rId15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572000" y="2132856"/>
            <a:ext cx="0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372200" y="7647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hlinkClick r:id="rId16"/>
              </a:rPr>
              <a:t>Inntökuskilyrði </a:t>
            </a:r>
            <a:endParaRPr lang="is-IS" dirty="0"/>
          </a:p>
        </p:txBody>
      </p:sp>
      <p:sp>
        <p:nvSpPr>
          <p:cNvPr id="29" name="Rounded Rectangle 28"/>
          <p:cNvSpPr/>
          <p:nvPr/>
        </p:nvSpPr>
        <p:spPr>
          <a:xfrm>
            <a:off x="5204083" y="2276872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17"/>
              </a:rPr>
              <a:t>Starfsbraut</a:t>
            </a:r>
            <a:endParaRPr lang="en-US" sz="1200" dirty="0" smtClean="0">
              <a:solidFill>
                <a:schemeClr val="tx2"/>
              </a:solidFill>
              <a:hlinkClick r:id="rId15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411790" y="6134196"/>
            <a:ext cx="15121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18"/>
              </a:rPr>
              <a:t>Félagslífssvið</a:t>
            </a:r>
            <a:endParaRPr lang="en-US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72000" y="267291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572000" y="356388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572000" y="4475469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139952" y="267291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132447" y="356388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4139952" y="4470499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7336668" y="3757932"/>
            <a:ext cx="15121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/>
              <a:t>Alþjóða</a:t>
            </a:r>
            <a:endParaRPr lang="en-US" dirty="0" smtClean="0"/>
          </a:p>
          <a:p>
            <a:pPr lvl="0" algn="ctr"/>
            <a:r>
              <a:rPr lang="en-US" dirty="0" err="1" smtClean="0"/>
              <a:t>lína</a:t>
            </a:r>
            <a:endParaRPr lang="en-US" dirty="0" smtClean="0"/>
          </a:p>
        </p:txBody>
      </p:sp>
      <p:sp>
        <p:nvSpPr>
          <p:cNvPr id="54" name="Rounded Rectangle 53"/>
          <p:cNvSpPr/>
          <p:nvPr/>
        </p:nvSpPr>
        <p:spPr>
          <a:xfrm>
            <a:off x="7336668" y="4530574"/>
            <a:ext cx="151216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/>
              <a:t>Ferðamála</a:t>
            </a:r>
            <a:endParaRPr lang="en-US" dirty="0" smtClean="0"/>
          </a:p>
          <a:p>
            <a:pPr lvl="0" algn="ctr"/>
            <a:r>
              <a:rPr lang="en-US" dirty="0" err="1" smtClean="0"/>
              <a:t>lína</a:t>
            </a:r>
            <a:endParaRPr lang="en-US" dirty="0" smtClean="0"/>
          </a:p>
        </p:txBody>
      </p:sp>
      <p:cxnSp>
        <p:nvCxnSpPr>
          <p:cNvPr id="55" name="Straight Arrow Connector 54"/>
          <p:cNvCxnSpPr>
            <a:endCxn id="53" idx="1"/>
          </p:cNvCxnSpPr>
          <p:nvPr/>
        </p:nvCxnSpPr>
        <p:spPr>
          <a:xfrm flipV="1">
            <a:off x="7004283" y="4081968"/>
            <a:ext cx="332385" cy="3885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7" idx="3"/>
            <a:endCxn id="54" idx="1"/>
          </p:cNvCxnSpPr>
          <p:nvPr/>
        </p:nvCxnSpPr>
        <p:spPr>
          <a:xfrm>
            <a:off x="7064593" y="4478012"/>
            <a:ext cx="272075" cy="376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4139952" y="544077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5084373" y="5122364"/>
            <a:ext cx="216024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i="0" dirty="0" err="1" smtClean="0">
                <a:hlinkClick r:id="rId19"/>
              </a:rPr>
              <a:t>Sérsvið</a:t>
            </a:r>
            <a:r>
              <a:rPr lang="en-US" sz="2000" b="1" i="0" dirty="0" smtClean="0">
                <a:hlinkClick r:id="rId19"/>
              </a:rPr>
              <a:t> </a:t>
            </a:r>
            <a:r>
              <a:rPr lang="en-US" sz="2000" b="1" i="0" dirty="0" err="1" smtClean="0">
                <a:hlinkClick r:id="rId19"/>
              </a:rPr>
              <a:t>sem</a:t>
            </a:r>
            <a:r>
              <a:rPr lang="en-US" sz="2000" b="1" i="0" dirty="0" smtClean="0">
                <a:hlinkClick r:id="rId19"/>
              </a:rPr>
              <a:t> </a:t>
            </a:r>
            <a:r>
              <a:rPr lang="en-US" sz="2000" b="1" i="0" dirty="0" err="1" smtClean="0">
                <a:hlinkClick r:id="rId19"/>
              </a:rPr>
              <a:t>hluti</a:t>
            </a:r>
            <a:r>
              <a:rPr lang="en-US" sz="2000" b="1" i="0" dirty="0" smtClean="0">
                <a:hlinkClick r:id="rId19"/>
              </a:rPr>
              <a:t> </a:t>
            </a:r>
            <a:r>
              <a:rPr lang="en-US" sz="2000" b="1" i="0" dirty="0" err="1" smtClean="0">
                <a:hlinkClick r:id="rId19"/>
              </a:rPr>
              <a:t>stúdentsbrauta</a:t>
            </a:r>
            <a:endParaRPr lang="en-US" sz="2000" b="1" i="0" dirty="0"/>
          </a:p>
        </p:txBody>
      </p:sp>
      <p:cxnSp>
        <p:nvCxnSpPr>
          <p:cNvPr id="4" name="Straight Arrow Connector 3"/>
          <p:cNvCxnSpPr>
            <a:stCxn id="30" idx="2"/>
          </p:cNvCxnSpPr>
          <p:nvPr/>
        </p:nvCxnSpPr>
        <p:spPr>
          <a:xfrm flipH="1">
            <a:off x="5204083" y="5986460"/>
            <a:ext cx="960410" cy="147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0" idx="2"/>
            <a:endCxn id="35" idx="0"/>
          </p:cNvCxnSpPr>
          <p:nvPr/>
        </p:nvCxnSpPr>
        <p:spPr>
          <a:xfrm>
            <a:off x="6164493" y="5986460"/>
            <a:ext cx="3381" cy="147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0" idx="2"/>
          </p:cNvCxnSpPr>
          <p:nvPr/>
        </p:nvCxnSpPr>
        <p:spPr>
          <a:xfrm>
            <a:off x="6164493" y="5986460"/>
            <a:ext cx="900100" cy="147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3568" y="53174"/>
            <a:ext cx="8215370" cy="107157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     </a:t>
            </a:r>
            <a:r>
              <a:rPr lang="en-US" dirty="0" err="1" smtClean="0">
                <a:hlinkClick r:id="rId4"/>
              </a:rPr>
              <a:t>Fjölbrautaskólinn</a:t>
            </a:r>
            <a:r>
              <a:rPr lang="en-US" dirty="0" smtClean="0">
                <a:hlinkClick r:id="rId4"/>
              </a:rPr>
              <a:t> í </a:t>
            </a:r>
            <a:r>
              <a:rPr lang="en-US" dirty="0" err="1" smtClean="0">
                <a:hlinkClick r:id="rId4"/>
              </a:rPr>
              <a:t>Breiðholti</a:t>
            </a:r>
            <a:r>
              <a:rPr lang="en-US" dirty="0" smtClean="0">
                <a:hlinkClick r:id="rId4"/>
              </a:rPr>
              <a:t>  </a:t>
            </a:r>
            <a:endParaRPr lang="en-US" dirty="0"/>
          </a:p>
        </p:txBody>
      </p:sp>
      <p:pic>
        <p:nvPicPr>
          <p:cNvPr id="9" name="Picture 5" descr="fb-red-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57166"/>
            <a:ext cx="1582738" cy="971550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2915816" y="1484784"/>
            <a:ext cx="208823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i="0" dirty="0" err="1" smtClean="0">
                <a:hlinkClick r:id="rId7"/>
              </a:rPr>
              <a:t>Bóknám</a:t>
            </a:r>
            <a:endParaRPr lang="en-US" sz="2800" b="1" i="0" dirty="0"/>
          </a:p>
        </p:txBody>
      </p:sp>
      <p:sp>
        <p:nvSpPr>
          <p:cNvPr id="13" name="Rounded Rectangle 12"/>
          <p:cNvSpPr/>
          <p:nvPr/>
        </p:nvSpPr>
        <p:spPr>
          <a:xfrm>
            <a:off x="1043608" y="5051716"/>
            <a:ext cx="14401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 err="1" smtClean="0">
                <a:hlinkClick r:id="rId8"/>
              </a:rPr>
              <a:t>Undirbúnings</a:t>
            </a:r>
            <a:endParaRPr lang="en-US" sz="1600" dirty="0" smtClean="0">
              <a:hlinkClick r:id="rId8"/>
            </a:endParaRPr>
          </a:p>
          <a:p>
            <a:pPr lvl="0" algn="ctr"/>
            <a:r>
              <a:rPr lang="en-US" sz="1600" dirty="0" err="1" smtClean="0">
                <a:hlinkClick r:id="rId8"/>
              </a:rPr>
              <a:t>nám</a:t>
            </a:r>
            <a:endParaRPr lang="en-US" sz="1600" dirty="0"/>
          </a:p>
        </p:txBody>
      </p:sp>
      <p:sp>
        <p:nvSpPr>
          <p:cNvPr id="23" name="Rounded Rectangle 22"/>
          <p:cNvSpPr/>
          <p:nvPr/>
        </p:nvSpPr>
        <p:spPr>
          <a:xfrm>
            <a:off x="3474570" y="2939075"/>
            <a:ext cx="14401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700" dirty="0" err="1" smtClean="0">
                <a:hlinkClick r:id="rId9"/>
              </a:rPr>
              <a:t>Félagsvísinda</a:t>
            </a:r>
            <a:r>
              <a:rPr lang="en-US" sz="1700" dirty="0" smtClean="0">
                <a:hlinkClick r:id="rId9"/>
              </a:rPr>
              <a:t> </a:t>
            </a:r>
            <a:r>
              <a:rPr lang="en-US" sz="1700" dirty="0" err="1" smtClean="0">
                <a:hlinkClick r:id="rId9"/>
              </a:rPr>
              <a:t>braut</a:t>
            </a:r>
            <a:endParaRPr lang="en-US" sz="1700" dirty="0"/>
          </a:p>
        </p:txBody>
      </p:sp>
      <p:sp>
        <p:nvSpPr>
          <p:cNvPr id="24" name="Rounded Rectangle 23"/>
          <p:cNvSpPr/>
          <p:nvPr/>
        </p:nvSpPr>
        <p:spPr>
          <a:xfrm>
            <a:off x="3491880" y="3573016"/>
            <a:ext cx="14401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10"/>
              </a:rPr>
              <a:t>Íþróttabraut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3496342" y="4242927"/>
            <a:ext cx="14401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11"/>
              </a:rPr>
              <a:t>Hugvísinda</a:t>
            </a:r>
            <a:r>
              <a:rPr lang="en-US" dirty="0" smtClean="0">
                <a:hlinkClick r:id="rId11"/>
              </a:rPr>
              <a:t> </a:t>
            </a:r>
            <a:r>
              <a:rPr lang="en-US" dirty="0" err="1" smtClean="0">
                <a:hlinkClick r:id="rId11"/>
              </a:rPr>
              <a:t>braut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3491880" y="4869160"/>
            <a:ext cx="14401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500" dirty="0" err="1" smtClean="0">
                <a:hlinkClick r:id="rId12"/>
              </a:rPr>
              <a:t>Náttúruvísinda</a:t>
            </a:r>
            <a:r>
              <a:rPr lang="en-US" sz="1500" dirty="0" smtClean="0">
                <a:hlinkClick r:id="rId12"/>
              </a:rPr>
              <a:t> </a:t>
            </a:r>
            <a:r>
              <a:rPr lang="en-US" sz="1500" dirty="0" err="1" smtClean="0">
                <a:hlinkClick r:id="rId12"/>
              </a:rPr>
              <a:t>braut</a:t>
            </a:r>
            <a:endParaRPr lang="en-US" sz="1500" dirty="0" smtClean="0"/>
          </a:p>
        </p:txBody>
      </p:sp>
      <p:sp>
        <p:nvSpPr>
          <p:cNvPr id="28" name="Rounded Rectangle 27"/>
          <p:cNvSpPr/>
          <p:nvPr/>
        </p:nvSpPr>
        <p:spPr>
          <a:xfrm>
            <a:off x="3491879" y="5548808"/>
            <a:ext cx="14401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dirty="0" smtClean="0">
                <a:hlinkClick r:id="rId13"/>
              </a:rPr>
              <a:t>Tölvubraut</a:t>
            </a:r>
            <a:endParaRPr lang="is-IS" dirty="0"/>
          </a:p>
        </p:txBody>
      </p:sp>
      <p:sp>
        <p:nvSpPr>
          <p:cNvPr id="30" name="Rounded Rectangle 29"/>
          <p:cNvSpPr/>
          <p:nvPr/>
        </p:nvSpPr>
        <p:spPr>
          <a:xfrm>
            <a:off x="5292080" y="1484784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i="0" dirty="0" err="1" smtClean="0">
                <a:hlinkClick r:id="rId7"/>
              </a:rPr>
              <a:t>Starfsmennta</a:t>
            </a:r>
            <a:endParaRPr lang="en-US" sz="2400" b="1" i="0" dirty="0" smtClean="0">
              <a:hlinkClick r:id="rId7"/>
            </a:endParaRPr>
          </a:p>
          <a:p>
            <a:pPr lvl="0" algn="ctr"/>
            <a:r>
              <a:rPr lang="en-US" sz="2400" b="1" i="0" dirty="0" err="1" smtClean="0">
                <a:hlinkClick r:id="rId7"/>
              </a:rPr>
              <a:t>brautir</a:t>
            </a:r>
            <a:endParaRPr lang="en-US" sz="2400" b="1" i="0" dirty="0"/>
          </a:p>
        </p:txBody>
      </p:sp>
      <p:sp>
        <p:nvSpPr>
          <p:cNvPr id="32" name="Rounded Rectangle 31"/>
          <p:cNvSpPr/>
          <p:nvPr/>
        </p:nvSpPr>
        <p:spPr>
          <a:xfrm>
            <a:off x="5796136" y="5719125"/>
            <a:ext cx="16561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hlinkClick r:id="rId14"/>
            </a:endParaRPr>
          </a:p>
          <a:p>
            <a:pPr algn="ctr"/>
            <a:r>
              <a:rPr lang="en-US" dirty="0" err="1" smtClean="0">
                <a:hlinkClick r:id="rId15"/>
              </a:rPr>
              <a:t>Starfsbraut</a:t>
            </a:r>
            <a:endParaRPr lang="en-US" dirty="0" smtClean="0"/>
          </a:p>
          <a:p>
            <a:pPr lvl="0"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5940152" y="3212976"/>
            <a:ext cx="14401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16"/>
              </a:rPr>
              <a:t>Snyrtibraut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5940152" y="4077072"/>
            <a:ext cx="14401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17"/>
              </a:rPr>
              <a:t>Sjúkraliða</a:t>
            </a:r>
            <a:endParaRPr lang="en-US" dirty="0" smtClean="0">
              <a:hlinkClick r:id="rId17"/>
            </a:endParaRPr>
          </a:p>
          <a:p>
            <a:pPr lvl="0" algn="ctr"/>
            <a:r>
              <a:rPr lang="en-US" dirty="0" err="1" smtClean="0">
                <a:hlinkClick r:id="rId17"/>
              </a:rPr>
              <a:t>braut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938257" y="2355100"/>
            <a:ext cx="14401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 smtClean="0">
              <a:hlinkClick r:id="rId18"/>
            </a:endParaRPr>
          </a:p>
          <a:p>
            <a:pPr lvl="0" algn="ctr"/>
            <a:r>
              <a:rPr lang="en-US" sz="1600" dirty="0" err="1" smtClean="0">
                <a:hlinkClick r:id="rId19"/>
              </a:rPr>
              <a:t>Húsasmíða</a:t>
            </a:r>
            <a:endParaRPr lang="en-US" sz="1600" dirty="0" smtClean="0">
              <a:hlinkClick r:id="rId19"/>
            </a:endParaRPr>
          </a:p>
          <a:p>
            <a:pPr lvl="0" algn="ctr"/>
            <a:r>
              <a:rPr lang="en-US" sz="1600" dirty="0" err="1" smtClean="0">
                <a:hlinkClick r:id="rId19"/>
              </a:rPr>
              <a:t>braut</a:t>
            </a:r>
            <a:endParaRPr lang="en-US" sz="1600" dirty="0" smtClean="0"/>
          </a:p>
          <a:p>
            <a:pPr lvl="0" algn="ctr"/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5945223" y="4898098"/>
            <a:ext cx="14401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 err="1" smtClean="0">
                <a:hlinkClick r:id="rId20"/>
              </a:rPr>
              <a:t>Rafvirkja</a:t>
            </a:r>
            <a:r>
              <a:rPr lang="en-US" sz="1600" dirty="0" smtClean="0">
                <a:hlinkClick r:id="rId20"/>
              </a:rPr>
              <a:t> </a:t>
            </a:r>
            <a:r>
              <a:rPr lang="en-US" sz="1600" dirty="0" err="1" smtClean="0">
                <a:hlinkClick r:id="rId20"/>
              </a:rPr>
              <a:t>braut</a:t>
            </a:r>
            <a:endParaRPr lang="en-US" sz="16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5580112" y="2204864"/>
            <a:ext cx="0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131840" y="2204864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131840" y="256490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131840" y="321297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131840" y="386104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131840" y="450912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131840" y="515719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580112" y="263691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83568" y="3438195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580112" y="350100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580112" y="436510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580112" y="515719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467544" y="1493979"/>
            <a:ext cx="208823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i="0" dirty="0" err="1" smtClean="0">
                <a:hlinkClick r:id="rId7"/>
              </a:rPr>
              <a:t>Listnám</a:t>
            </a:r>
            <a:endParaRPr lang="en-US" sz="2800" b="1" i="0" dirty="0"/>
          </a:p>
        </p:txBody>
      </p:sp>
      <p:sp>
        <p:nvSpPr>
          <p:cNvPr id="71" name="Rounded Rectangle 70"/>
          <p:cNvSpPr/>
          <p:nvPr/>
        </p:nvSpPr>
        <p:spPr>
          <a:xfrm>
            <a:off x="1043608" y="2372477"/>
            <a:ext cx="14401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 err="1" smtClean="0">
                <a:hlinkClick r:id="rId21"/>
              </a:rPr>
              <a:t>Myndlistar</a:t>
            </a:r>
            <a:r>
              <a:rPr lang="en-US" sz="1600" dirty="0" smtClean="0">
                <a:hlinkClick r:id="rId21"/>
              </a:rPr>
              <a:t> </a:t>
            </a:r>
            <a:r>
              <a:rPr lang="en-US" sz="1600" dirty="0" err="1" smtClean="0">
                <a:hlinkClick r:id="rId21"/>
              </a:rPr>
              <a:t>braut</a:t>
            </a:r>
            <a:endParaRPr lang="en-US" sz="1600" dirty="0"/>
          </a:p>
        </p:txBody>
      </p:sp>
      <p:sp>
        <p:nvSpPr>
          <p:cNvPr id="72" name="Rounded Rectangle 71"/>
          <p:cNvSpPr/>
          <p:nvPr/>
        </p:nvSpPr>
        <p:spPr>
          <a:xfrm>
            <a:off x="1043608" y="3150163"/>
            <a:ext cx="14401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 smtClean="0">
                <a:hlinkClick r:id="rId22"/>
              </a:rPr>
              <a:t>Fata- og </a:t>
            </a:r>
            <a:r>
              <a:rPr lang="en-US" sz="1600" dirty="0" err="1" smtClean="0">
                <a:hlinkClick r:id="rId22"/>
              </a:rPr>
              <a:t>textíl</a:t>
            </a:r>
            <a:r>
              <a:rPr lang="en-US" sz="1600" dirty="0" smtClean="0">
                <a:hlinkClick r:id="rId22"/>
              </a:rPr>
              <a:t> </a:t>
            </a:r>
            <a:r>
              <a:rPr lang="en-US" sz="1600" dirty="0" err="1" smtClean="0">
                <a:hlinkClick r:id="rId22"/>
              </a:rPr>
              <a:t>braut</a:t>
            </a:r>
            <a:endParaRPr lang="en-US" sz="1600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683568" y="2214059"/>
            <a:ext cx="0" cy="1949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83568" y="2646107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1060578" y="3875450"/>
            <a:ext cx="14401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dirty="0" smtClean="0">
                <a:hlinkClick r:id="rId23"/>
              </a:rPr>
              <a:t>Nýsköpunarbraut</a:t>
            </a:r>
            <a:endParaRPr lang="is-I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131840" y="580526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3474570" y="2269164"/>
            <a:ext cx="14401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dirty="0" smtClean="0">
                <a:hlinkClick r:id="rId24"/>
              </a:rPr>
              <a:t>Opin braut</a:t>
            </a:r>
            <a:endParaRPr lang="is-IS" dirty="0"/>
          </a:p>
        </p:txBody>
      </p:sp>
      <p:sp>
        <p:nvSpPr>
          <p:cNvPr id="2" name="TextBox 1"/>
          <p:cNvSpPr txBox="1"/>
          <p:nvPr/>
        </p:nvSpPr>
        <p:spPr>
          <a:xfrm>
            <a:off x="7380312" y="12687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hlinkClick r:id="rId25"/>
              </a:rPr>
              <a:t>Inntökuskilyrði</a:t>
            </a:r>
            <a:endParaRPr lang="is-I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83568" y="4158275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14512"/>
          </a:xfrm>
        </p:spPr>
        <p:txBody>
          <a:bodyPr/>
          <a:lstStyle/>
          <a:p>
            <a:pPr algn="ctr"/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 err="1" smtClean="0">
                <a:hlinkClick r:id="rId2"/>
              </a:rPr>
              <a:t>Framhaldsskólinn</a:t>
            </a:r>
            <a:r>
              <a:rPr lang="en-US" dirty="0" smtClean="0">
                <a:hlinkClick r:id="rId2"/>
              </a:rPr>
              <a:t> í </a:t>
            </a:r>
            <a:r>
              <a:rPr lang="en-US" dirty="0" err="1" smtClean="0">
                <a:hlinkClick r:id="rId2"/>
              </a:rPr>
              <a:t>Mosfellsbæ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A852-CAEB-41CB-9E10-90E3368E737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42852"/>
            <a:ext cx="1714512" cy="80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347864" y="1916832"/>
            <a:ext cx="216024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i="0" dirty="0" err="1" smtClean="0">
                <a:hlinkClick r:id="rId4"/>
              </a:rPr>
              <a:t>Námsbrautir</a:t>
            </a:r>
            <a:endParaRPr lang="en-US" sz="2400" b="1" i="0" dirty="0"/>
          </a:p>
        </p:txBody>
      </p:sp>
      <p:sp>
        <p:nvSpPr>
          <p:cNvPr id="6" name="Rounded Rectangle 5"/>
          <p:cNvSpPr/>
          <p:nvPr/>
        </p:nvSpPr>
        <p:spPr>
          <a:xfrm>
            <a:off x="1907704" y="4725144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5"/>
              </a:rPr>
              <a:t>Íþrótta</a:t>
            </a:r>
            <a:r>
              <a:rPr lang="en-US" dirty="0" smtClean="0">
                <a:hlinkClick r:id="rId5"/>
              </a:rPr>
              <a:t>- </a:t>
            </a:r>
            <a:r>
              <a:rPr lang="en-US" dirty="0" err="1" smtClean="0">
                <a:hlinkClick r:id="rId5"/>
              </a:rPr>
              <a:t>og</a:t>
            </a:r>
            <a:r>
              <a:rPr lang="en-US" dirty="0" smtClean="0">
                <a:hlinkClick r:id="rId5"/>
              </a:rPr>
              <a:t> </a:t>
            </a:r>
            <a:r>
              <a:rPr lang="en-US" dirty="0" err="1" smtClean="0">
                <a:hlinkClick r:id="rId5"/>
              </a:rPr>
              <a:t>lýðheilsubraut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148064" y="4725144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6"/>
              </a:rPr>
              <a:t>Listabraut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148064" y="2852936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7"/>
              </a:rPr>
              <a:t>Sérnámsbraut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907704" y="3789040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8"/>
              </a:rPr>
              <a:t>Félags</a:t>
            </a:r>
            <a:r>
              <a:rPr lang="en-US" dirty="0" smtClean="0">
                <a:hlinkClick r:id="rId8"/>
              </a:rPr>
              <a:t>- </a:t>
            </a:r>
            <a:r>
              <a:rPr lang="en-US" dirty="0" err="1" smtClean="0">
                <a:hlinkClick r:id="rId8"/>
              </a:rPr>
              <a:t>og</a:t>
            </a:r>
            <a:r>
              <a:rPr lang="en-US" dirty="0" smtClean="0">
                <a:hlinkClick r:id="rId8"/>
              </a:rPr>
              <a:t> </a:t>
            </a:r>
            <a:r>
              <a:rPr lang="en-US" dirty="0" err="1" smtClean="0">
                <a:hlinkClick r:id="rId8"/>
              </a:rPr>
              <a:t>hugvísindabraut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148064" y="3789040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9"/>
              </a:rPr>
              <a:t>Náttúruvísinda</a:t>
            </a:r>
            <a:r>
              <a:rPr lang="en-US" dirty="0" smtClean="0">
                <a:hlinkClick r:id="rId9"/>
              </a:rPr>
              <a:t> </a:t>
            </a:r>
            <a:r>
              <a:rPr lang="en-US" dirty="0" err="1" smtClean="0">
                <a:hlinkClick r:id="rId9"/>
              </a:rPr>
              <a:t>braut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907704" y="2852936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dirty="0" smtClean="0">
                <a:hlinkClick r:id="rId10"/>
              </a:rPr>
              <a:t>Almenn námsbraut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067944" y="2780928"/>
            <a:ext cx="0" cy="324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16016" y="2780928"/>
            <a:ext cx="0" cy="324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779912" y="321297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779912" y="422108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779912" y="515719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716016" y="321297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716016" y="422108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716016" y="515719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1907704" y="5661248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11"/>
              </a:rPr>
              <a:t>Hestabraut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5148064" y="5661248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12"/>
              </a:rPr>
              <a:t>Opin</a:t>
            </a:r>
            <a:r>
              <a:rPr lang="en-US" dirty="0" smtClean="0">
                <a:hlinkClick r:id="rId12"/>
              </a:rPr>
              <a:t> </a:t>
            </a:r>
            <a:r>
              <a:rPr lang="en-US" dirty="0" err="1" smtClean="0">
                <a:hlinkClick r:id="rId12"/>
              </a:rPr>
              <a:t>stúdentsbraut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779912" y="602128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16016" y="602128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228184" y="173216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hlinkClick r:id="rId13"/>
              </a:rPr>
              <a:t>Inntökuskilyrði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8280920" cy="936104"/>
          </a:xfrm>
        </p:spPr>
        <p:txBody>
          <a:bodyPr>
            <a:normAutofit/>
          </a:bodyPr>
          <a:lstStyle/>
          <a:p>
            <a:r>
              <a:rPr lang="is-IS" sz="4000" dirty="0" smtClean="0">
                <a:hlinkClick r:id="rId2"/>
              </a:rPr>
              <a:t>Fjölbrautaskólinn í Garðabæ</a:t>
            </a:r>
            <a:endParaRPr lang="is-IS" sz="4000" dirty="0"/>
          </a:p>
        </p:txBody>
      </p:sp>
      <p:pic>
        <p:nvPicPr>
          <p:cNvPr id="4" name="Picture 9" descr="index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60648"/>
            <a:ext cx="1679575" cy="858837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3203848" y="1196752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400" b="1" i="0" dirty="0" smtClean="0">
                <a:hlinkClick r:id="rId5"/>
              </a:rPr>
              <a:t>Námsbrautir</a:t>
            </a:r>
            <a:endParaRPr lang="is-IS" sz="2400" b="1" i="0" dirty="0"/>
          </a:p>
        </p:txBody>
      </p:sp>
      <p:sp>
        <p:nvSpPr>
          <p:cNvPr id="10" name="Rounded Rectangle 9"/>
          <p:cNvSpPr/>
          <p:nvPr/>
        </p:nvSpPr>
        <p:spPr>
          <a:xfrm>
            <a:off x="4644008" y="5013176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b="1" dirty="0" smtClean="0">
                <a:hlinkClick r:id="rId6"/>
              </a:rPr>
              <a:t>Alþjóðabraut</a:t>
            </a:r>
            <a:endParaRPr lang="is-IS" sz="1400" b="1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2555776" y="3212976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b="1" dirty="0" smtClean="0">
                <a:hlinkClick r:id="rId7"/>
              </a:rPr>
              <a:t>Starfsbraut</a:t>
            </a:r>
            <a:endParaRPr lang="is-IS" sz="1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680012" y="3181096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b="1" dirty="0" smtClean="0">
                <a:hlinkClick r:id="rId8"/>
              </a:rPr>
              <a:t>Hönnunar- og markaðsbraut</a:t>
            </a:r>
            <a:endParaRPr lang="is-IS" sz="1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644008" y="4149080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b="1" dirty="0" smtClean="0">
                <a:hlinkClick r:id="rId9"/>
              </a:rPr>
              <a:t>Íþróttabraut</a:t>
            </a:r>
            <a:endParaRPr lang="is-IS" sz="1400" b="1" dirty="0" smtClean="0"/>
          </a:p>
        </p:txBody>
      </p:sp>
      <p:sp>
        <p:nvSpPr>
          <p:cNvPr id="15" name="Rounded Rectangle 14"/>
          <p:cNvSpPr/>
          <p:nvPr/>
        </p:nvSpPr>
        <p:spPr>
          <a:xfrm>
            <a:off x="2555776" y="4149080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b="1" dirty="0" smtClean="0">
                <a:hlinkClick r:id="rId10"/>
              </a:rPr>
              <a:t>Félagsvísinda</a:t>
            </a:r>
          </a:p>
          <a:p>
            <a:pPr lvl="0" algn="ctr"/>
            <a:r>
              <a:rPr lang="is-IS" sz="1400" b="1" dirty="0" smtClean="0">
                <a:hlinkClick r:id="rId10"/>
              </a:rPr>
              <a:t>braut</a:t>
            </a:r>
            <a:endParaRPr lang="is-IS" sz="1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6444208" y="5805264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dirty="0" smtClean="0">
                <a:hlinkClick r:id="rId6"/>
              </a:rPr>
              <a:t>Alþjóða</a:t>
            </a:r>
          </a:p>
          <a:p>
            <a:pPr lvl="0" algn="ctr"/>
            <a:r>
              <a:rPr lang="is-IS" sz="1400" dirty="0" smtClean="0">
                <a:hlinkClick r:id="rId6"/>
              </a:rPr>
              <a:t>samskipta</a:t>
            </a:r>
          </a:p>
          <a:p>
            <a:pPr lvl="0" algn="ctr"/>
            <a:r>
              <a:rPr lang="is-IS" sz="1400" dirty="0" smtClean="0">
                <a:hlinkClick r:id="rId6"/>
              </a:rPr>
              <a:t>svið</a:t>
            </a:r>
            <a:endParaRPr lang="is-IS" sz="1400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6444208" y="4437112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dirty="0" smtClean="0">
                <a:hlinkClick r:id="rId6"/>
              </a:rPr>
              <a:t>Viðskipta</a:t>
            </a:r>
          </a:p>
          <a:p>
            <a:pPr lvl="0" algn="ctr"/>
            <a:r>
              <a:rPr lang="is-IS" sz="1400" dirty="0" smtClean="0">
                <a:hlinkClick r:id="rId6"/>
              </a:rPr>
              <a:t>svið</a:t>
            </a:r>
            <a:endParaRPr lang="is-IS" sz="3200" dirty="0"/>
          </a:p>
        </p:txBody>
      </p:sp>
      <p:sp>
        <p:nvSpPr>
          <p:cNvPr id="19" name="Rounded Rectangle 18"/>
          <p:cNvSpPr/>
          <p:nvPr/>
        </p:nvSpPr>
        <p:spPr>
          <a:xfrm>
            <a:off x="6444208" y="5085184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dirty="0" smtClean="0">
                <a:hlinkClick r:id="rId6"/>
              </a:rPr>
              <a:t>Menningar</a:t>
            </a:r>
          </a:p>
          <a:p>
            <a:pPr lvl="0" algn="ctr"/>
            <a:r>
              <a:rPr lang="is-IS" sz="1400" dirty="0" smtClean="0">
                <a:hlinkClick r:id="rId6"/>
              </a:rPr>
              <a:t>svið</a:t>
            </a:r>
            <a:endParaRPr lang="is-IS" sz="3200" dirty="0"/>
          </a:p>
        </p:txBody>
      </p:sp>
      <p:sp>
        <p:nvSpPr>
          <p:cNvPr id="20" name="Rounded Rectangle 19"/>
          <p:cNvSpPr/>
          <p:nvPr/>
        </p:nvSpPr>
        <p:spPr>
          <a:xfrm>
            <a:off x="2555776" y="2276872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b="1" dirty="0" smtClean="0">
                <a:hlinkClick r:id="rId11"/>
              </a:rPr>
              <a:t>Listnámsbraut</a:t>
            </a:r>
            <a:endParaRPr lang="is-IS" sz="1400" b="1" dirty="0" smtClean="0"/>
          </a:p>
        </p:txBody>
      </p:sp>
      <p:sp>
        <p:nvSpPr>
          <p:cNvPr id="21" name="Rounded Rectangle 20"/>
          <p:cNvSpPr/>
          <p:nvPr/>
        </p:nvSpPr>
        <p:spPr>
          <a:xfrm>
            <a:off x="1187624" y="1700842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dirty="0" smtClean="0">
                <a:hlinkClick r:id="rId11"/>
              </a:rPr>
              <a:t>Fata- og </a:t>
            </a:r>
            <a:r>
              <a:rPr lang="is-IS" sz="1400" dirty="0" err="1" smtClean="0">
                <a:hlinkClick r:id="rId11"/>
              </a:rPr>
              <a:t>textílsvið</a:t>
            </a:r>
            <a:endParaRPr lang="is-IS" sz="3200" dirty="0"/>
          </a:p>
        </p:txBody>
      </p:sp>
      <p:sp>
        <p:nvSpPr>
          <p:cNvPr id="22" name="Rounded Rectangle 21"/>
          <p:cNvSpPr/>
          <p:nvPr/>
        </p:nvSpPr>
        <p:spPr>
          <a:xfrm>
            <a:off x="1187624" y="2348914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dirty="0" smtClean="0">
                <a:hlinkClick r:id="rId11"/>
              </a:rPr>
              <a:t>Leiklistar</a:t>
            </a:r>
          </a:p>
          <a:p>
            <a:pPr lvl="0" algn="ctr"/>
            <a:r>
              <a:rPr lang="is-IS" sz="1400" dirty="0" smtClean="0">
                <a:hlinkClick r:id="rId11"/>
              </a:rPr>
              <a:t>svið</a:t>
            </a:r>
            <a:endParaRPr lang="is-IS" sz="3200" dirty="0" smtClean="0"/>
          </a:p>
        </p:txBody>
      </p:sp>
      <p:sp>
        <p:nvSpPr>
          <p:cNvPr id="23" name="Rounded Rectangle 22"/>
          <p:cNvSpPr/>
          <p:nvPr/>
        </p:nvSpPr>
        <p:spPr>
          <a:xfrm>
            <a:off x="1187624" y="2996986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dirty="0" smtClean="0">
                <a:hlinkClick r:id="rId11"/>
              </a:rPr>
              <a:t>Myndlista</a:t>
            </a:r>
          </a:p>
          <a:p>
            <a:pPr lvl="0" algn="ctr"/>
            <a:r>
              <a:rPr lang="is-IS" sz="1400" dirty="0" smtClean="0">
                <a:hlinkClick r:id="rId11"/>
              </a:rPr>
              <a:t>svið</a:t>
            </a:r>
            <a:endParaRPr lang="is-IS" sz="3200" dirty="0" smtClean="0"/>
          </a:p>
          <a:p>
            <a:pPr lvl="0" algn="ctr"/>
            <a:endParaRPr lang="is-IS" sz="1400" dirty="0" smtClean="0"/>
          </a:p>
        </p:txBody>
      </p:sp>
      <p:sp>
        <p:nvSpPr>
          <p:cNvPr id="25" name="Rounded Rectangle 24"/>
          <p:cNvSpPr/>
          <p:nvPr/>
        </p:nvSpPr>
        <p:spPr>
          <a:xfrm>
            <a:off x="2555776" y="5013176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s-IS" sz="1400" b="1" dirty="0" smtClean="0">
                <a:hlinkClick r:id="rId12"/>
              </a:rPr>
              <a:t>Viðskiptabraut</a:t>
            </a:r>
            <a:endParaRPr lang="is-IS" sz="1400" b="1" dirty="0" smtClean="0"/>
          </a:p>
        </p:txBody>
      </p:sp>
      <p:sp>
        <p:nvSpPr>
          <p:cNvPr id="26" name="Rounded Rectangle 25"/>
          <p:cNvSpPr/>
          <p:nvPr/>
        </p:nvSpPr>
        <p:spPr>
          <a:xfrm>
            <a:off x="1187624" y="5445224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dirty="0" smtClean="0">
                <a:hlinkClick r:id="rId12"/>
              </a:rPr>
              <a:t>Hagfræði</a:t>
            </a:r>
          </a:p>
          <a:p>
            <a:pPr lvl="0" algn="ctr"/>
            <a:r>
              <a:rPr lang="is-IS" sz="1400" dirty="0" smtClean="0">
                <a:hlinkClick r:id="rId12"/>
              </a:rPr>
              <a:t>svið</a:t>
            </a:r>
            <a:endParaRPr lang="is-IS" sz="3200" dirty="0"/>
          </a:p>
        </p:txBody>
      </p:sp>
      <p:sp>
        <p:nvSpPr>
          <p:cNvPr id="27" name="Rounded Rectangle 26"/>
          <p:cNvSpPr/>
          <p:nvPr/>
        </p:nvSpPr>
        <p:spPr>
          <a:xfrm>
            <a:off x="1187624" y="4725144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dirty="0" smtClean="0">
                <a:hlinkClick r:id="rId12"/>
              </a:rPr>
              <a:t>Viðskipta</a:t>
            </a:r>
          </a:p>
          <a:p>
            <a:pPr lvl="0" algn="ctr"/>
            <a:r>
              <a:rPr lang="is-IS" sz="1400" dirty="0" smtClean="0">
                <a:hlinkClick r:id="rId12"/>
              </a:rPr>
              <a:t>svið</a:t>
            </a:r>
            <a:endParaRPr lang="is-IS" sz="3200" dirty="0"/>
          </a:p>
        </p:txBody>
      </p:sp>
      <p:sp>
        <p:nvSpPr>
          <p:cNvPr id="28" name="Rounded Rectangle 27"/>
          <p:cNvSpPr/>
          <p:nvPr/>
        </p:nvSpPr>
        <p:spPr>
          <a:xfrm>
            <a:off x="4644008" y="2276872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b="1" dirty="0" smtClean="0">
                <a:hlinkClick r:id="rId13"/>
              </a:rPr>
              <a:t>Náttúrufræði</a:t>
            </a:r>
          </a:p>
          <a:p>
            <a:pPr lvl="0" algn="ctr"/>
            <a:r>
              <a:rPr lang="is-IS" sz="1400" b="1" dirty="0" smtClean="0">
                <a:hlinkClick r:id="rId13"/>
              </a:rPr>
              <a:t>braut</a:t>
            </a:r>
            <a:endParaRPr lang="is-IS" sz="1400" b="1" dirty="0" smtClean="0"/>
          </a:p>
        </p:txBody>
      </p:sp>
      <p:sp>
        <p:nvSpPr>
          <p:cNvPr id="29" name="Rounded Rectangle 28"/>
          <p:cNvSpPr/>
          <p:nvPr/>
        </p:nvSpPr>
        <p:spPr>
          <a:xfrm>
            <a:off x="6444208" y="2684748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dirty="0" smtClean="0">
                <a:hlinkClick r:id="rId13"/>
              </a:rPr>
              <a:t>Heilbrigðis</a:t>
            </a:r>
          </a:p>
          <a:p>
            <a:pPr lvl="0" algn="ctr"/>
            <a:r>
              <a:rPr lang="is-IS" sz="1400" dirty="0" smtClean="0">
                <a:hlinkClick r:id="rId13"/>
              </a:rPr>
              <a:t>svið</a:t>
            </a:r>
            <a:endParaRPr lang="is-IS" sz="1400" dirty="0"/>
          </a:p>
        </p:txBody>
      </p:sp>
      <p:sp>
        <p:nvSpPr>
          <p:cNvPr id="31" name="Rounded Rectangle 30"/>
          <p:cNvSpPr/>
          <p:nvPr/>
        </p:nvSpPr>
        <p:spPr>
          <a:xfrm>
            <a:off x="6444208" y="1964668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dirty="0" smtClean="0">
                <a:hlinkClick r:id="rId13"/>
              </a:rPr>
              <a:t>Tæknisvið</a:t>
            </a:r>
            <a:endParaRPr lang="is-IS" sz="14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283968" y="2060848"/>
            <a:ext cx="0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427984" y="2060848"/>
            <a:ext cx="0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0" idx="3"/>
          </p:cNvCxnSpPr>
          <p:nvPr/>
        </p:nvCxnSpPr>
        <p:spPr>
          <a:xfrm flipH="1">
            <a:off x="4067944" y="263691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067944" y="357301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067944" y="4581128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4067944" y="537321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0" idx="1"/>
          </p:cNvCxnSpPr>
          <p:nvPr/>
        </p:nvCxnSpPr>
        <p:spPr>
          <a:xfrm flipH="1" flipV="1">
            <a:off x="2339752" y="2204864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1"/>
            <a:endCxn id="22" idx="3"/>
          </p:cNvCxnSpPr>
          <p:nvPr/>
        </p:nvCxnSpPr>
        <p:spPr>
          <a:xfrm flipH="1">
            <a:off x="2331368" y="2636912"/>
            <a:ext cx="224408" cy="4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0" idx="1"/>
          </p:cNvCxnSpPr>
          <p:nvPr/>
        </p:nvCxnSpPr>
        <p:spPr>
          <a:xfrm flipH="1">
            <a:off x="2339752" y="2636912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5" idx="1"/>
            <a:endCxn id="27" idx="3"/>
          </p:cNvCxnSpPr>
          <p:nvPr/>
        </p:nvCxnSpPr>
        <p:spPr>
          <a:xfrm flipH="1" flipV="1">
            <a:off x="2331368" y="5017368"/>
            <a:ext cx="224408" cy="355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5" idx="1"/>
            <a:endCxn id="26" idx="3"/>
          </p:cNvCxnSpPr>
          <p:nvPr/>
        </p:nvCxnSpPr>
        <p:spPr>
          <a:xfrm flipH="1">
            <a:off x="2331368" y="5373216"/>
            <a:ext cx="224408" cy="364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28" idx="1"/>
          </p:cNvCxnSpPr>
          <p:nvPr/>
        </p:nvCxnSpPr>
        <p:spPr>
          <a:xfrm>
            <a:off x="4427984" y="263691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427984" y="357301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427984" y="4581128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4427984" y="537321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8" idx="3"/>
          </p:cNvCxnSpPr>
          <p:nvPr/>
        </p:nvCxnSpPr>
        <p:spPr>
          <a:xfrm>
            <a:off x="6156176" y="2636912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8" idx="3"/>
            <a:endCxn id="31" idx="1"/>
          </p:cNvCxnSpPr>
          <p:nvPr/>
        </p:nvCxnSpPr>
        <p:spPr>
          <a:xfrm flipV="1">
            <a:off x="6156176" y="2256892"/>
            <a:ext cx="288032" cy="3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10" idx="3"/>
            <a:endCxn id="18" idx="1"/>
          </p:cNvCxnSpPr>
          <p:nvPr/>
        </p:nvCxnSpPr>
        <p:spPr>
          <a:xfrm flipV="1">
            <a:off x="6156176" y="4729336"/>
            <a:ext cx="288032" cy="643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0" idx="3"/>
            <a:endCxn id="19" idx="1"/>
          </p:cNvCxnSpPr>
          <p:nvPr/>
        </p:nvCxnSpPr>
        <p:spPr>
          <a:xfrm>
            <a:off x="6156176" y="5373216"/>
            <a:ext cx="288032" cy="4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0" idx="3"/>
            <a:endCxn id="17" idx="1"/>
          </p:cNvCxnSpPr>
          <p:nvPr/>
        </p:nvCxnSpPr>
        <p:spPr>
          <a:xfrm>
            <a:off x="6156176" y="5373216"/>
            <a:ext cx="288032" cy="724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660232" y="1043461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hlinkClick r:id="rId14"/>
              </a:rPr>
              <a:t>Inntökuskilyrði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is-IS" sz="4000" dirty="0"/>
              <a:t>         </a:t>
            </a:r>
            <a:r>
              <a:rPr lang="is-IS" sz="4000" dirty="0">
                <a:hlinkClick r:id="rId3"/>
              </a:rPr>
              <a:t>Fjölbrautaskólinn við Ármúla</a:t>
            </a:r>
            <a:endParaRPr lang="is-I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3110-AFC8-4E32-A9FF-00B95AF9719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3317" name="Picture 5" descr="F.Á. (Lógó)">
            <a:hlinkClick r:id="rId3" tooltip="forsíða FÁ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3853"/>
            <a:ext cx="1285875" cy="704850"/>
          </a:xfrm>
          <a:prstGeom prst="rect">
            <a:avLst/>
          </a:prstGeom>
          <a:noFill/>
        </p:spPr>
      </p:pic>
      <p:grpSp>
        <p:nvGrpSpPr>
          <p:cNvPr id="43" name="Organization Chart 40"/>
          <p:cNvGrpSpPr>
            <a:grpSpLocks noChangeAspect="1"/>
          </p:cNvGrpSpPr>
          <p:nvPr/>
        </p:nvGrpSpPr>
        <p:grpSpPr bwMode="auto">
          <a:xfrm>
            <a:off x="7232438" y="5271936"/>
            <a:ext cx="1729039" cy="648072"/>
            <a:chOff x="3193" y="2224"/>
            <a:chExt cx="626" cy="288"/>
          </a:xfrm>
        </p:grpSpPr>
        <p:sp>
          <p:nvSpPr>
            <p:cNvPr id="44" name="_s13353"/>
            <p:cNvSpPr>
              <a:spLocks noChangeArrowheads="1"/>
            </p:cNvSpPr>
            <p:nvPr/>
          </p:nvSpPr>
          <p:spPr bwMode="auto">
            <a:xfrm>
              <a:off x="3193" y="2224"/>
              <a:ext cx="62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s-I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hlinkClick r:id="rId5"/>
                </a:rPr>
                <a:t>Sérnámsbraut</a:t>
              </a:r>
              <a:endParaRPr kumimoji="0" lang="is-I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1042613" y="1247355"/>
            <a:ext cx="2123326" cy="700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b="1" i="0" dirty="0" err="1" smtClean="0">
                <a:hlinkClick r:id="rId6"/>
              </a:rPr>
              <a:t>Heilbrigðis</a:t>
            </a:r>
            <a:r>
              <a:rPr lang="en-US" sz="2200" b="1" i="0" dirty="0" smtClean="0">
                <a:hlinkClick r:id="rId6"/>
              </a:rPr>
              <a:t> </a:t>
            </a:r>
            <a:r>
              <a:rPr lang="en-US" sz="2200" b="1" i="0" dirty="0" err="1" smtClean="0">
                <a:hlinkClick r:id="rId6"/>
              </a:rPr>
              <a:t>brautir</a:t>
            </a:r>
            <a:endParaRPr lang="en-US" sz="2200" b="1" i="0" dirty="0"/>
          </a:p>
        </p:txBody>
      </p:sp>
      <p:sp>
        <p:nvSpPr>
          <p:cNvPr id="30" name="Rounded Rectangle 29"/>
          <p:cNvSpPr/>
          <p:nvPr/>
        </p:nvSpPr>
        <p:spPr>
          <a:xfrm>
            <a:off x="2271125" y="2850537"/>
            <a:ext cx="1788502" cy="656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 err="1" smtClean="0">
                <a:hlinkClick r:id="rId7"/>
              </a:rPr>
              <a:t>Lyfjatæknabraut</a:t>
            </a:r>
            <a:endParaRPr lang="en-US" sz="1600" dirty="0"/>
          </a:p>
        </p:txBody>
      </p:sp>
      <p:sp>
        <p:nvSpPr>
          <p:cNvPr id="31" name="Rounded Rectangle 30"/>
          <p:cNvSpPr/>
          <p:nvPr/>
        </p:nvSpPr>
        <p:spPr>
          <a:xfrm>
            <a:off x="2271125" y="2084985"/>
            <a:ext cx="1788502" cy="684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 err="1" smtClean="0">
                <a:hlinkClick r:id="rId8"/>
              </a:rPr>
              <a:t>Heilbrigðisritara</a:t>
            </a:r>
            <a:endParaRPr lang="en-US" sz="1600" dirty="0" smtClean="0">
              <a:hlinkClick r:id="rId8"/>
            </a:endParaRPr>
          </a:p>
          <a:p>
            <a:pPr lvl="0" algn="ctr"/>
            <a:r>
              <a:rPr lang="en-US" sz="1600" dirty="0" err="1" smtClean="0">
                <a:hlinkClick r:id="rId8"/>
              </a:rPr>
              <a:t>braut</a:t>
            </a:r>
            <a:endParaRPr lang="en-US" sz="1600" dirty="0"/>
          </a:p>
        </p:txBody>
      </p:sp>
      <p:sp>
        <p:nvSpPr>
          <p:cNvPr id="32" name="Rounded Rectangle 31"/>
          <p:cNvSpPr/>
          <p:nvPr/>
        </p:nvSpPr>
        <p:spPr>
          <a:xfrm>
            <a:off x="2279842" y="3594571"/>
            <a:ext cx="1788502" cy="6430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 err="1" smtClean="0">
                <a:hlinkClick r:id="rId9"/>
              </a:rPr>
              <a:t>Heilsunuddbraut</a:t>
            </a:r>
            <a:endParaRPr lang="en-US" sz="1600" dirty="0"/>
          </a:p>
        </p:txBody>
      </p:sp>
      <p:sp>
        <p:nvSpPr>
          <p:cNvPr id="41" name="Rounded Rectangle 40"/>
          <p:cNvSpPr/>
          <p:nvPr/>
        </p:nvSpPr>
        <p:spPr>
          <a:xfrm>
            <a:off x="71971" y="3598271"/>
            <a:ext cx="178850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 err="1" smtClean="0">
                <a:hlinkClick r:id="rId10"/>
              </a:rPr>
              <a:t>Sjúkraliðabraut</a:t>
            </a:r>
            <a:endParaRPr lang="en-US" sz="1600" dirty="0"/>
          </a:p>
        </p:txBody>
      </p:sp>
      <p:sp>
        <p:nvSpPr>
          <p:cNvPr id="42" name="Rounded Rectangle 41"/>
          <p:cNvSpPr/>
          <p:nvPr/>
        </p:nvSpPr>
        <p:spPr>
          <a:xfrm>
            <a:off x="72739" y="4390230"/>
            <a:ext cx="1795470" cy="643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 err="1" smtClean="0">
                <a:hlinkClick r:id="rId11"/>
              </a:rPr>
              <a:t>Sótthreinsitæknir</a:t>
            </a:r>
            <a:endParaRPr lang="en-US" sz="1600" dirty="0"/>
          </a:p>
        </p:txBody>
      </p:sp>
      <p:sp>
        <p:nvSpPr>
          <p:cNvPr id="46" name="Rounded Rectangle 45"/>
          <p:cNvSpPr/>
          <p:nvPr/>
        </p:nvSpPr>
        <p:spPr>
          <a:xfrm>
            <a:off x="4440917" y="1246903"/>
            <a:ext cx="2134529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400" b="1" i="0" dirty="0" smtClean="0">
                <a:solidFill>
                  <a:srgbClr val="002060"/>
                </a:solidFill>
                <a:latin typeface="Arial" charset="0"/>
                <a:hlinkClick r:id="rId6"/>
              </a:rPr>
              <a:t>Bóknáms</a:t>
            </a:r>
          </a:p>
          <a:p>
            <a:pPr lvl="0" algn="ctr"/>
            <a:r>
              <a:rPr lang="is-IS" sz="2400" b="1" i="0" dirty="0" smtClean="0">
                <a:solidFill>
                  <a:srgbClr val="002060"/>
                </a:solidFill>
                <a:latin typeface="Arial" charset="0"/>
                <a:hlinkClick r:id="rId6"/>
              </a:rPr>
              <a:t>brautir</a:t>
            </a:r>
            <a:endParaRPr lang="en-US" sz="2400" b="1" i="0" dirty="0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283968" y="2060848"/>
            <a:ext cx="18002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s-IS" sz="1600" dirty="0" smtClean="0">
              <a:solidFill>
                <a:schemeClr val="tx1"/>
              </a:solidFill>
              <a:latin typeface="Arial" charset="0"/>
              <a:hlinkClick r:id="rId12"/>
            </a:endParaRPr>
          </a:p>
          <a:p>
            <a:pPr lvl="0" algn="ctr"/>
            <a:r>
              <a:rPr lang="is-IS" sz="1600" dirty="0" smtClean="0">
                <a:solidFill>
                  <a:schemeClr val="tx1"/>
                </a:solidFill>
                <a:latin typeface="Arial" charset="0"/>
                <a:hlinkClick r:id="rId13"/>
              </a:rPr>
              <a:t>Félagsfræða braut</a:t>
            </a:r>
            <a:endParaRPr lang="is-IS" sz="1600" dirty="0" smtClean="0">
              <a:solidFill>
                <a:schemeClr val="tx1"/>
              </a:solidFill>
              <a:latin typeface="Arial" charset="0"/>
            </a:endParaRPr>
          </a:p>
          <a:p>
            <a:pPr lvl="0" algn="ctr"/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4283968" y="2780928"/>
            <a:ext cx="18002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s-IS" sz="1600" dirty="0" smtClean="0">
              <a:solidFill>
                <a:schemeClr val="tx1"/>
              </a:solidFill>
              <a:latin typeface="Arial" charset="0"/>
              <a:hlinkClick r:id="rId14"/>
            </a:endParaRPr>
          </a:p>
          <a:p>
            <a:pPr lvl="0" algn="ctr"/>
            <a:r>
              <a:rPr lang="is-IS" sz="1600" dirty="0" smtClean="0">
                <a:solidFill>
                  <a:schemeClr val="tx1"/>
                </a:solidFill>
                <a:latin typeface="Arial" charset="0"/>
                <a:hlinkClick r:id="rId15"/>
              </a:rPr>
              <a:t>Náttúrufræði</a:t>
            </a:r>
          </a:p>
          <a:p>
            <a:pPr lvl="0" algn="ctr"/>
            <a:r>
              <a:rPr lang="is-IS" sz="1600" dirty="0" smtClean="0">
                <a:solidFill>
                  <a:schemeClr val="tx1"/>
                </a:solidFill>
                <a:latin typeface="Arial" charset="0"/>
                <a:hlinkClick r:id="rId15"/>
              </a:rPr>
              <a:t>braut</a:t>
            </a:r>
            <a:endParaRPr lang="is-IS" sz="1600" dirty="0" smtClean="0">
              <a:solidFill>
                <a:schemeClr val="tx1"/>
              </a:solidFill>
              <a:latin typeface="Arial" charset="0"/>
            </a:endParaRPr>
          </a:p>
          <a:p>
            <a:pPr lvl="0" algn="ctr"/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4286470" y="3501008"/>
            <a:ext cx="18002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dirty="0" smtClean="0">
                <a:solidFill>
                  <a:schemeClr val="tx1"/>
                </a:solidFill>
                <a:latin typeface="Arial" charset="0"/>
                <a:hlinkClick r:id="rId16"/>
              </a:rPr>
              <a:t>Hugvísinda   braut</a:t>
            </a:r>
            <a:endParaRPr lang="is-IS" sz="16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283968" y="4221088"/>
            <a:ext cx="18002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dirty="0" smtClean="0">
                <a:solidFill>
                  <a:schemeClr val="tx1"/>
                </a:solidFill>
                <a:latin typeface="Arial" charset="0"/>
                <a:hlinkClick r:id="rId17"/>
              </a:rPr>
              <a:t>Viðskipta- og </a:t>
            </a:r>
          </a:p>
          <a:p>
            <a:pPr lvl="0" algn="ctr"/>
            <a:r>
              <a:rPr lang="is-IS" sz="1600" dirty="0" smtClean="0">
                <a:solidFill>
                  <a:schemeClr val="tx1"/>
                </a:solidFill>
                <a:latin typeface="Arial" charset="0"/>
                <a:hlinkClick r:id="rId17"/>
              </a:rPr>
              <a:t>hagfræðibraut</a:t>
            </a:r>
            <a:endParaRPr lang="is-IS" sz="16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233635" y="4448123"/>
            <a:ext cx="1734710" cy="640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dirty="0" smtClean="0">
                <a:solidFill>
                  <a:schemeClr val="tx1"/>
                </a:solidFill>
                <a:latin typeface="Arial" charset="0"/>
                <a:hlinkClick r:id="rId18"/>
              </a:rPr>
              <a:t>Almenn námsbraut</a:t>
            </a:r>
            <a:endParaRPr lang="en-US" sz="16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232438" y="2063794"/>
            <a:ext cx="1735907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s-IS" sz="1600" dirty="0" smtClean="0">
              <a:solidFill>
                <a:schemeClr val="tx1"/>
              </a:solidFill>
              <a:latin typeface="Arial" charset="0"/>
              <a:hlinkClick r:id="rId12"/>
            </a:endParaRPr>
          </a:p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19"/>
              </a:rPr>
              <a:t>Nýsköpunar- og listabraut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  <a:p>
            <a:pPr lvl="0" algn="ctr"/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7708713" y="2809655"/>
            <a:ext cx="12596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000" dirty="0" err="1" smtClean="0"/>
              <a:t>Kvikmynda</a:t>
            </a:r>
            <a:r>
              <a:rPr lang="en-US" sz="1000" dirty="0" smtClean="0"/>
              <a:t>, </a:t>
            </a:r>
            <a:r>
              <a:rPr lang="en-US" sz="1000" dirty="0" err="1" smtClean="0"/>
              <a:t>lista</a:t>
            </a:r>
            <a:r>
              <a:rPr lang="en-US" sz="1000" dirty="0" smtClean="0"/>
              <a:t>, </a:t>
            </a:r>
            <a:r>
              <a:rPr lang="en-US" sz="1000" dirty="0" err="1" smtClean="0"/>
              <a:t>hönnunar</a:t>
            </a:r>
            <a:r>
              <a:rPr lang="en-US" sz="1000" dirty="0" smtClean="0"/>
              <a:t> </a:t>
            </a:r>
            <a:r>
              <a:rPr lang="en-US" sz="1000" dirty="0" err="1" smtClean="0"/>
              <a:t>og</a:t>
            </a:r>
            <a:r>
              <a:rPr lang="en-US" sz="1000" dirty="0" smtClean="0"/>
              <a:t> </a:t>
            </a:r>
            <a:r>
              <a:rPr lang="en-US" sz="1000" dirty="0" err="1" smtClean="0"/>
              <a:t>nýsköpunaráfangar</a:t>
            </a:r>
            <a:endParaRPr lang="en-US" sz="10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1972110" y="1966983"/>
            <a:ext cx="31033" cy="2678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300192" y="1988840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6084168" y="238488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6084168" y="3101541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6084168" y="383799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6084168" y="450912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2279842" y="4341254"/>
            <a:ext cx="1788981" cy="692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 err="1" smtClean="0">
                <a:hlinkClick r:id="rId20"/>
              </a:rPr>
              <a:t>Tanntæknabraut</a:t>
            </a:r>
            <a:endParaRPr lang="en-US" sz="1600" dirty="0"/>
          </a:p>
        </p:txBody>
      </p:sp>
      <p:sp>
        <p:nvSpPr>
          <p:cNvPr id="59" name="Rounded Rectangle 58"/>
          <p:cNvSpPr/>
          <p:nvPr/>
        </p:nvSpPr>
        <p:spPr>
          <a:xfrm>
            <a:off x="100514" y="2837453"/>
            <a:ext cx="1764942" cy="6636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 err="1" smtClean="0">
                <a:hlinkClick r:id="rId21"/>
              </a:rPr>
              <a:t>Læknaritarabraut</a:t>
            </a:r>
            <a:endParaRPr lang="en-US" sz="1600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2116105" y="1982113"/>
            <a:ext cx="4312" cy="2667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endCxn id="31" idx="1"/>
          </p:cNvCxnSpPr>
          <p:nvPr/>
        </p:nvCxnSpPr>
        <p:spPr>
          <a:xfrm flipV="1">
            <a:off x="2123727" y="2427023"/>
            <a:ext cx="147398" cy="4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59" idx="3"/>
          </p:cNvCxnSpPr>
          <p:nvPr/>
        </p:nvCxnSpPr>
        <p:spPr>
          <a:xfrm flipH="1">
            <a:off x="1865456" y="3140764"/>
            <a:ext cx="159422" cy="28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1850421" y="3894698"/>
            <a:ext cx="164405" cy="1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 flipV="1">
            <a:off x="1878490" y="4638946"/>
            <a:ext cx="144831" cy="3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2123727" y="3122676"/>
            <a:ext cx="147398" cy="4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2123727" y="3871442"/>
            <a:ext cx="147398" cy="4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Organization Chart 40"/>
          <p:cNvGrpSpPr>
            <a:grpSpLocks noChangeAspect="1"/>
          </p:cNvGrpSpPr>
          <p:nvPr/>
        </p:nvGrpSpPr>
        <p:grpSpPr bwMode="auto">
          <a:xfrm>
            <a:off x="1372089" y="5480793"/>
            <a:ext cx="1800200" cy="648072"/>
            <a:chOff x="3279" y="2178"/>
            <a:chExt cx="626" cy="288"/>
          </a:xfrm>
        </p:grpSpPr>
        <p:sp>
          <p:nvSpPr>
            <p:cNvPr id="91" name="_s13353"/>
            <p:cNvSpPr>
              <a:spLocks noChangeArrowheads="1"/>
            </p:cNvSpPr>
            <p:nvPr/>
          </p:nvSpPr>
          <p:spPr bwMode="auto">
            <a:xfrm>
              <a:off x="3279" y="2178"/>
              <a:ext cx="62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s-I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hlinkClick r:id="rId22"/>
                </a:rPr>
                <a:t>Afreksíþróttir</a:t>
              </a:r>
              <a:endParaRPr kumimoji="0" lang="is-I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_s13325"/>
          <p:cNvSpPr>
            <a:spLocks noChangeArrowheads="1"/>
          </p:cNvSpPr>
          <p:nvPr/>
        </p:nvSpPr>
        <p:spPr bwMode="auto">
          <a:xfrm>
            <a:off x="3775100" y="5481431"/>
            <a:ext cx="1800200" cy="64807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hlinkClick r:id="rId23"/>
              </a:rPr>
              <a:t>Viðbótarnám til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s-IS" sz="1600" i="0" dirty="0" smtClean="0">
                <a:hlinkClick r:id="rId23"/>
              </a:rPr>
              <a:t>stúdentsprófs</a:t>
            </a:r>
            <a:endParaRPr kumimoji="0" lang="is-I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Straight Arrow Connector 59"/>
          <p:cNvCxnSpPr>
            <a:endCxn id="51" idx="1"/>
          </p:cNvCxnSpPr>
          <p:nvPr/>
        </p:nvCxnSpPr>
        <p:spPr>
          <a:xfrm flipV="1">
            <a:off x="7002658" y="4768416"/>
            <a:ext cx="230977" cy="6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14883" y="750347"/>
            <a:ext cx="2176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hlinkClick r:id="rId24"/>
              </a:rPr>
              <a:t>Inntökuskilyrði</a:t>
            </a:r>
            <a:endParaRPr lang="is-IS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2123080" y="4645006"/>
            <a:ext cx="147398" cy="4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79707" y="2084985"/>
            <a:ext cx="178850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 err="1" smtClean="0">
                <a:hlinkClick r:id="rId25"/>
              </a:rPr>
              <a:t>Grunnnám</a:t>
            </a:r>
            <a:r>
              <a:rPr lang="en-US" sz="1600" dirty="0" smtClean="0">
                <a:hlinkClick r:id="rId25"/>
              </a:rPr>
              <a:t> </a:t>
            </a:r>
            <a:r>
              <a:rPr lang="en-US" sz="1600" dirty="0" err="1" smtClean="0">
                <a:hlinkClick r:id="rId25"/>
              </a:rPr>
              <a:t>heilbrigðisgreina</a:t>
            </a:r>
            <a:endParaRPr lang="en-US" sz="1600" dirty="0"/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1814295" y="2426041"/>
            <a:ext cx="169190" cy="5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6731923" y="1254540"/>
            <a:ext cx="2134529" cy="6907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400" b="1" i="0" dirty="0" smtClean="0">
                <a:solidFill>
                  <a:srgbClr val="002060"/>
                </a:solidFill>
                <a:latin typeface="Arial" charset="0"/>
                <a:hlinkClick r:id="rId6"/>
              </a:rPr>
              <a:t>Listnáms</a:t>
            </a:r>
          </a:p>
          <a:p>
            <a:pPr lvl="0" algn="ctr"/>
            <a:r>
              <a:rPr lang="is-IS" sz="2400" b="1" i="0" dirty="0" smtClean="0">
                <a:solidFill>
                  <a:srgbClr val="002060"/>
                </a:solidFill>
                <a:latin typeface="Arial" charset="0"/>
                <a:hlinkClick r:id="rId6"/>
              </a:rPr>
              <a:t>brautir</a:t>
            </a:r>
            <a:endParaRPr lang="en-US" sz="2400" b="1" i="0" dirty="0" smtClean="0">
              <a:solidFill>
                <a:srgbClr val="002060"/>
              </a:solidFill>
              <a:latin typeface="Arial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7003854" y="1945288"/>
            <a:ext cx="0" cy="439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52" idx="1"/>
          </p:cNvCxnSpPr>
          <p:nvPr/>
        </p:nvCxnSpPr>
        <p:spPr>
          <a:xfrm>
            <a:off x="7003854" y="2387579"/>
            <a:ext cx="228584" cy="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24328" y="2708920"/>
            <a:ext cx="0" cy="380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525525" y="3081259"/>
            <a:ext cx="183188" cy="12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6802442" y="3624223"/>
            <a:ext cx="2134529" cy="6907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100" b="1" i="0" dirty="0" smtClean="0">
                <a:solidFill>
                  <a:srgbClr val="002060"/>
                </a:solidFill>
                <a:latin typeface="Arial" charset="0"/>
                <a:hlinkClick r:id="rId6"/>
              </a:rPr>
              <a:t>Undirbúnings nám</a:t>
            </a:r>
            <a:endParaRPr lang="en-US" sz="2100" b="1" i="0" dirty="0" smtClean="0">
              <a:solidFill>
                <a:srgbClr val="002060"/>
              </a:solidFill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7003256" y="4314971"/>
            <a:ext cx="0" cy="1469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7001461" y="5778558"/>
            <a:ext cx="230977" cy="6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is-IS" dirty="0" smtClean="0">
                <a:hlinkClick r:id="rId3"/>
              </a:rPr>
              <a:t>Fjölsmiðjan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8280920" cy="439248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is-IS" dirty="0" smtClean="0">
                <a:solidFill>
                  <a:schemeClr val="tx1"/>
                </a:solidFill>
              </a:rPr>
              <a:t> Vinnusetur fyrir ungt fólk sem stendur á krossgötum og gefur tækifæri á að þjálfa sig fyrir vinnumarkaðinn eða áframhaldandi nám</a:t>
            </a:r>
          </a:p>
          <a:p>
            <a:pPr algn="l">
              <a:buFont typeface="Arial" pitchFamily="34" charset="0"/>
              <a:buChar char="•"/>
            </a:pPr>
            <a:r>
              <a:rPr lang="is-IS" dirty="0" smtClean="0">
                <a:solidFill>
                  <a:schemeClr val="tx1"/>
                </a:solidFill>
              </a:rPr>
              <a:t>Vinnutími frá 8:30 – 15:00 og allir borða saman morgun- og hádegismat</a:t>
            </a:r>
          </a:p>
          <a:p>
            <a:pPr algn="l">
              <a:buFont typeface="Arial" pitchFamily="34" charset="0"/>
              <a:buChar char="•"/>
            </a:pPr>
            <a:r>
              <a:rPr lang="is-IS" dirty="0" smtClean="0">
                <a:solidFill>
                  <a:schemeClr val="tx1"/>
                </a:solidFill>
              </a:rPr>
              <a:t>Greiddur er verknáms- og námsstyrkur fyrir vinnuna</a:t>
            </a:r>
          </a:p>
          <a:p>
            <a:pPr algn="l">
              <a:buFont typeface="Arial" pitchFamily="34" charset="0"/>
              <a:buChar char="•"/>
            </a:pPr>
            <a:r>
              <a:rPr lang="is-IS" dirty="0" smtClean="0">
                <a:solidFill>
                  <a:schemeClr val="tx1"/>
                </a:solidFill>
              </a:rPr>
              <a:t>Er í góðum tengslum við vinnumarkaðinn og framhaldsskóla</a:t>
            </a:r>
          </a:p>
          <a:p>
            <a:pPr algn="l">
              <a:buFont typeface="Arial" pitchFamily="34" charset="0"/>
              <a:buChar char="•"/>
            </a:pPr>
            <a:r>
              <a:rPr lang="is-IS" dirty="0" smtClean="0">
                <a:solidFill>
                  <a:schemeClr val="tx1"/>
                </a:solidFill>
              </a:rPr>
              <a:t>Fjölbreytni í vinnu og námi sem auðveldar nemum að taka ákvörðun um framtíð sína að lokinni starfsþjálfun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0" name="AutoShape 2" descr="data:image/jpeg;base64,/9j/4AAQSkZJRgABAQAAAQABAAD/2wCEAAkGBhQQEBQUERQUFBQWGR0VFRgYGBYWGBgYFhwYFxkkFhkcHSoeHh0jJRgeIDAqIycpLSwvFSAxNTAqNSgwLCkBCQoKDQsNGQ8OGjIkHiQ1NTU1LDU0MTE1NTU2NTU1KjI1NS02LDEsLywsNSk0LDUsMiwsNDU0LC8vNjI0LywtLP/AABEIADIAfQMBIgACEQEDEQH/xAAbAAACAwEBAQAAAAAAAAAAAAAABAIDBQEGB//EADQQAAEDAgQEAwYFBQAAAAAAAAEAAhEDIQQSMVEFQWFxIoGxEzORobLBFDJy4fAjJENSYv/EABkBAAIDAQAAAAAAAAAAAAAAAAMEAAECBf/EADARAAEDAwEHAgQHAQAAAAAAAAEAAhEDITFBBAUSUWFxgaHBIjKR8BRCgrHR4fET/9oADAMBAAIRAxEAPwD7ihChUrBupA7kBUSBlRSlAclse45LbgHsbWSdCpkMgWOo0vyP83WS4zZXCfq4trTB9CY77JehhPHnBaWmSLX8Wt9ku50kk2JvbsB9lPD4vI3LlJMkja5JufNDdkF33yVjomq1J5e0h3hESJjvyv8ALRU49twYMQRPIXCjSxzgRmggkNsIgnzMqzF4qQWjsTa26lr8+SiWQuKFaplaTBMDQc0ckNElZF1OVxzwBJsN0nVxRNEukMJtMgxffdZ+GxJLK0nMcshxvIBjQ/Fc6tvBlNwaBkE+hOM6IzaBcCeS2addrm5gRl35WVTuIsyucDmy6x1ss1xzYdhe62YyALu2A5JZo9/bLbQcvELJKrvSoOHhAu2Z/SSOcec+qM3Z2mZ5+6cHF3l7PCGtced5vGq2F54C+Hj+eMr0KPuurVqh/wD0dOPUArG0Na2OEc/3WuVn41pzydIAB21ntyTmIq5WzE/uka2JLrWA+JMLqOvhLhUBneOQmw7DRTXJS5x7MwaHAk8hdUXU6WSBKgDnJhBSP47NTe4/04sCbm/TfolsHiwXuBzy5mp6CdOqVdt9JrmNH5v7857IgouIJ5LVw2KbmzCHBtjHInn1tKor8RYMzptMkCCRPYkeixqGb8O/LP5hMbQoNqMLXw3Kcv8AtIkEWA+a5Dt5vIDgACQTfzi18DJTP4cCQb3hO1ONuJbkbY28XM6W5KmniHubXD3Ew3ykGLKkaUO5+pOUME8urWgOkAn9UpRlXadpfdxPTS7J0680Utp0xiP9SlQ/0qI5ZneoVgF8SRpBHT8y0afCm+zax98smRbVX/gGZcmUZZmOo3TlPdlc3dAsPrwcMdpQjtDNOfvKyqeAdUo08sCC7Xqf2T9LhYBcXEuL/wA3IazyTjWwIFgpLqUd3UacFwkwB0sIx2S7q7nYx9lQp0w0QBAGimhSo0i+Y5W2T9mgBBuVo16WZpEwstzS1xaYtHwMx6LTxLy1hI1AWYdybnmeazfit5V6JXinuX9vuFmcKqss0Ml95dtYwtPivuX9vuFRw12XDyf+iVyNpYXbwaZiGzidfTumWGKJ7+yygf7c/rH0puneuI5Ux9Ct4ZgM1EioCAXSORsFoYbBtpjwiJ1OpPmktj3fVeKbzYfCetidOsotWs0cQGbrJwOHqGiQyWkunaRHJMs4TIcajvE7XLECCDbrZaRKbo4NrmgyTI1BIF10W7tosa1jpdA1Nvp5QDXcSSLJEYKnTDPZi8ZiTcwRv3vbZWJ3EYUOiIDgIHbaNlTXweVhdmJIEnY/KU7TaKDSALdMITiXmZVKFwlcDp3+BHqmZEwsKSFw9ASdgJXGmdx3sVXEJibqRquoGP8AZCIBBJIuBG/dM4TCtcyXCS6Z6chG3kmKWFDdBrvdCdxVG/DbqtCAbq4pJtFoDyGjTYdUIUqgEjyo3VJUhLWzeQJ+CsCEIjPlCycri6hC2ouJnhxu/uD8QhCG/Le/sVY1VH+WeftI8oKfxQ8Dux9F1CCPlPZa1Wdh7uZ3HpKY4hqzz+yEIh/hUEYAXd5fdJ8cdlc2LTrFpuBdcQldstQcQiUvnC2KTQAABA6KxCE8MIRX/9k="/>
          <p:cNvSpPr>
            <a:spLocks noChangeAspect="1" noChangeArrowheads="1"/>
          </p:cNvSpPr>
          <p:nvPr/>
        </p:nvSpPr>
        <p:spPr bwMode="auto">
          <a:xfrm>
            <a:off x="155575" y="-228600"/>
            <a:ext cx="1190625" cy="47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fjolsmidjan.is/wp-content/themes/hatch/images/header_defaul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0648"/>
            <a:ext cx="1944216" cy="130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936104"/>
          </a:xfrm>
        </p:spPr>
        <p:txBody>
          <a:bodyPr>
            <a:normAutofit/>
          </a:bodyPr>
          <a:lstStyle/>
          <a:p>
            <a:r>
              <a:rPr lang="is-IS" b="1" dirty="0" smtClean="0">
                <a:solidFill>
                  <a:srgbClr val="0070C0"/>
                </a:solidFill>
              </a:rPr>
              <a:t>Ýmsar deildir Fjölsmiðjunnar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84976" cy="5544616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58598379"/>
              </p:ext>
            </p:extLst>
          </p:nvPr>
        </p:nvGraphicFramePr>
        <p:xfrm>
          <a:off x="251520" y="1052736"/>
          <a:ext cx="871296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4000" dirty="0"/>
              <a:t>          </a:t>
            </a:r>
            <a:r>
              <a:rPr lang="is-IS" sz="4000" dirty="0" smtClean="0">
                <a:hlinkClick r:id="rId2"/>
              </a:rPr>
              <a:t>Hússtjórnarskólinn í  Reykjavík</a:t>
            </a:r>
            <a:endParaRPr lang="is-IS" sz="40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is-IS" sz="2400" dirty="0" smtClean="0"/>
              <a:t>Einnar </a:t>
            </a:r>
            <a:r>
              <a:rPr lang="is-IS" sz="2400" dirty="0"/>
              <a:t>annar nám í hússtjórnar- og </a:t>
            </a:r>
            <a:r>
              <a:rPr lang="is-IS" sz="2400" dirty="0" smtClean="0"/>
              <a:t>handmenntagreinum (námið getur bæði hafist að hausti og vori). </a:t>
            </a:r>
            <a:endParaRPr lang="is-IS" sz="2400" dirty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is-IS" sz="2400" dirty="0"/>
              <a:t>Heimavist fyrr þá sem þess óska.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is-IS" sz="2400" dirty="0"/>
              <a:t>Námið er metið til </a:t>
            </a:r>
            <a:r>
              <a:rPr lang="is-IS" sz="2400" dirty="0" smtClean="0"/>
              <a:t>24 </a:t>
            </a:r>
            <a:r>
              <a:rPr lang="is-IS" sz="2400" dirty="0"/>
              <a:t>eininga í áfangakerfi </a:t>
            </a:r>
            <a:r>
              <a:rPr lang="is-IS" sz="2400" dirty="0" smtClean="0"/>
              <a:t>framhaldsskóla.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85FE-A928-473D-9405-1D4C53A2CFB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8437" name="Picture 5" descr="mi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65749"/>
            <a:ext cx="988252" cy="678904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3203848" y="3068960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i="0" dirty="0" err="1" smtClean="0"/>
              <a:t>Helstu</a:t>
            </a:r>
            <a:r>
              <a:rPr lang="en-US" sz="2400" i="0" dirty="0" smtClean="0"/>
              <a:t> </a:t>
            </a:r>
            <a:r>
              <a:rPr lang="en-US" sz="2400" i="0" dirty="0" err="1" smtClean="0"/>
              <a:t>námsgreinar</a:t>
            </a:r>
            <a:endParaRPr lang="en-US" sz="2400" i="0" dirty="0"/>
          </a:p>
        </p:txBody>
      </p:sp>
      <p:sp>
        <p:nvSpPr>
          <p:cNvPr id="6" name="Rounded Rectangle 5"/>
          <p:cNvSpPr/>
          <p:nvPr/>
        </p:nvSpPr>
        <p:spPr>
          <a:xfrm>
            <a:off x="2051720" y="3861048"/>
            <a:ext cx="187220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i="0" dirty="0" err="1" smtClean="0"/>
              <a:t>Matreiðsla</a:t>
            </a:r>
            <a:endParaRPr lang="en-US" sz="2000" i="0" dirty="0"/>
          </a:p>
        </p:txBody>
      </p:sp>
      <p:sp>
        <p:nvSpPr>
          <p:cNvPr id="8" name="Rounded Rectangle 7"/>
          <p:cNvSpPr/>
          <p:nvPr/>
        </p:nvSpPr>
        <p:spPr>
          <a:xfrm>
            <a:off x="2051720" y="4509120"/>
            <a:ext cx="187220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i="0" dirty="0" err="1" smtClean="0"/>
              <a:t>Þvottur</a:t>
            </a:r>
            <a:r>
              <a:rPr lang="en-US" sz="2000" i="0" dirty="0" smtClean="0"/>
              <a:t> </a:t>
            </a:r>
            <a:r>
              <a:rPr lang="en-US" sz="2000" i="0" dirty="0" err="1" smtClean="0"/>
              <a:t>og</a:t>
            </a:r>
            <a:r>
              <a:rPr lang="en-US" sz="2000" i="0" dirty="0" smtClean="0"/>
              <a:t> </a:t>
            </a:r>
            <a:r>
              <a:rPr lang="en-US" sz="2000" i="0" dirty="0" err="1" smtClean="0"/>
              <a:t>ræsting</a:t>
            </a:r>
            <a:endParaRPr lang="en-US" sz="2000" i="0" dirty="0"/>
          </a:p>
        </p:txBody>
      </p:sp>
      <p:sp>
        <p:nvSpPr>
          <p:cNvPr id="9" name="Rounded Rectangle 8"/>
          <p:cNvSpPr/>
          <p:nvPr/>
        </p:nvSpPr>
        <p:spPr>
          <a:xfrm>
            <a:off x="2051720" y="5157192"/>
            <a:ext cx="187220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i="0" dirty="0" smtClean="0"/>
              <a:t>Fata- </a:t>
            </a:r>
            <a:r>
              <a:rPr lang="en-US" sz="2000" i="0" dirty="0" err="1" smtClean="0"/>
              <a:t>og</a:t>
            </a:r>
            <a:r>
              <a:rPr lang="en-US" sz="2000" i="0" dirty="0" smtClean="0"/>
              <a:t> </a:t>
            </a:r>
            <a:r>
              <a:rPr lang="en-US" sz="2000" i="0" dirty="0" err="1" smtClean="0"/>
              <a:t>vélsaumur</a:t>
            </a:r>
            <a:endParaRPr lang="en-US" sz="2000" i="0" dirty="0"/>
          </a:p>
        </p:txBody>
      </p:sp>
      <p:sp>
        <p:nvSpPr>
          <p:cNvPr id="10" name="Rounded Rectangle 9"/>
          <p:cNvSpPr/>
          <p:nvPr/>
        </p:nvSpPr>
        <p:spPr>
          <a:xfrm>
            <a:off x="2051720" y="5805264"/>
            <a:ext cx="187220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i="0" dirty="0" err="1" smtClean="0"/>
              <a:t>Útsaumur</a:t>
            </a:r>
            <a:endParaRPr lang="en-US" sz="2000" i="0" dirty="0"/>
          </a:p>
        </p:txBody>
      </p:sp>
      <p:sp>
        <p:nvSpPr>
          <p:cNvPr id="11" name="Rounded Rectangle 10"/>
          <p:cNvSpPr/>
          <p:nvPr/>
        </p:nvSpPr>
        <p:spPr>
          <a:xfrm>
            <a:off x="4644008" y="5805264"/>
            <a:ext cx="187220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i="0" dirty="0" err="1" smtClean="0"/>
              <a:t>Textílfræði</a:t>
            </a:r>
            <a:endParaRPr lang="en-US" sz="2000" i="0" dirty="0"/>
          </a:p>
        </p:txBody>
      </p:sp>
      <p:sp>
        <p:nvSpPr>
          <p:cNvPr id="12" name="Rounded Rectangle 11"/>
          <p:cNvSpPr/>
          <p:nvPr/>
        </p:nvSpPr>
        <p:spPr>
          <a:xfrm>
            <a:off x="4644008" y="5157192"/>
            <a:ext cx="187220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i="0" dirty="0" err="1" smtClean="0"/>
              <a:t>Vörufræði</a:t>
            </a:r>
            <a:endParaRPr lang="en-US" sz="2000" i="0" dirty="0"/>
          </a:p>
        </p:txBody>
      </p:sp>
      <p:sp>
        <p:nvSpPr>
          <p:cNvPr id="13" name="Rounded Rectangle 12"/>
          <p:cNvSpPr/>
          <p:nvPr/>
        </p:nvSpPr>
        <p:spPr>
          <a:xfrm>
            <a:off x="4644008" y="4509120"/>
            <a:ext cx="187220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i="0" dirty="0" err="1" smtClean="0"/>
              <a:t>Næringafræði</a:t>
            </a:r>
            <a:endParaRPr lang="en-US" sz="2000" i="0" dirty="0"/>
          </a:p>
        </p:txBody>
      </p:sp>
      <p:sp>
        <p:nvSpPr>
          <p:cNvPr id="14" name="Rounded Rectangle 13"/>
          <p:cNvSpPr/>
          <p:nvPr/>
        </p:nvSpPr>
        <p:spPr>
          <a:xfrm>
            <a:off x="4644008" y="3861048"/>
            <a:ext cx="187220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i="0" dirty="0" err="1" smtClean="0"/>
              <a:t>Vefnaður</a:t>
            </a:r>
            <a:endParaRPr lang="en-US" sz="20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28596" y="357166"/>
            <a:ext cx="8229600" cy="1797040"/>
          </a:xfrm>
        </p:spPr>
        <p:txBody>
          <a:bodyPr/>
          <a:lstStyle/>
          <a:p>
            <a:pPr algn="ctr"/>
            <a:r>
              <a:rPr lang="en-US" dirty="0" smtClean="0">
                <a:hlinkClick r:id="rId2"/>
              </a:rPr>
              <a:t>            </a:t>
            </a:r>
            <a:br>
              <a:rPr lang="en-US" dirty="0" smtClean="0">
                <a:hlinkClick r:id="rId2"/>
              </a:rPr>
            </a:br>
            <a:r>
              <a:rPr lang="en-US" sz="4800" dirty="0" err="1" smtClean="0">
                <a:hlinkClick r:id="rId3"/>
              </a:rPr>
              <a:t>Kvennaskólinn</a:t>
            </a:r>
            <a:r>
              <a:rPr lang="en-US" sz="4800" dirty="0" smtClean="0">
                <a:hlinkClick r:id="rId3"/>
              </a:rPr>
              <a:t> í Reykjavík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91895856"/>
              </p:ext>
            </p:extLst>
          </p:nvPr>
        </p:nvGraphicFramePr>
        <p:xfrm>
          <a:off x="428596" y="1916832"/>
          <a:ext cx="807249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90532-67F1-41C7-B2C7-3D9BE962D18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357166"/>
            <a:ext cx="1885827" cy="54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525884"/>
              </p:ext>
            </p:extLst>
          </p:nvPr>
        </p:nvGraphicFramePr>
        <p:xfrm>
          <a:off x="2483768" y="5661248"/>
          <a:ext cx="378621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hlinkClick r:id="rId10"/>
                        </a:rPr>
                        <a:t>Kynningarbæklingur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2267744" y="3068960"/>
            <a:ext cx="223224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27984" y="3068960"/>
            <a:ext cx="237626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99992" y="3068960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516216" y="19888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hlinkClick r:id="rId11"/>
              </a:rPr>
              <a:t>Inntökuskilyrði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39763" y="0"/>
            <a:ext cx="7886700" cy="1325563"/>
          </a:xfrm>
        </p:spPr>
        <p:txBody>
          <a:bodyPr/>
          <a:lstStyle/>
          <a:p>
            <a:pPr algn="ctr" eaLnBrk="1" hangingPunct="1"/>
            <a:r>
              <a:rPr lang="is-IS" b="1" u="sng" dirty="0" smtClean="0">
                <a:latin typeface="Comic Sans MS" pitchFamily="66" charset="0"/>
              </a:rPr>
              <a:t>Vefsíður</a:t>
            </a:r>
            <a:endParaRPr lang="en-US" b="1" u="sng" dirty="0" smtClean="0">
              <a:latin typeface="Comic Sans MS" pitchFamily="66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760"/>
            <a:ext cx="8229600" cy="5452715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4000" dirty="0" err="1" smtClean="0">
                <a:latin typeface="+mj-lt"/>
                <a:hlinkClick r:id="rId3"/>
              </a:rPr>
              <a:t>Menntamálastofnun</a:t>
            </a:r>
            <a:endParaRPr lang="en-US" sz="4000" dirty="0" smtClean="0">
              <a:latin typeface="+mj-lt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4000" dirty="0">
              <a:latin typeface="+mj-lt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4000" dirty="0" err="1" smtClean="0">
                <a:latin typeface="+mj-lt"/>
                <a:hlinkClick r:id="rId4"/>
              </a:rPr>
              <a:t>Menntagátt</a:t>
            </a:r>
            <a:endParaRPr lang="en-US" sz="4000" dirty="0" smtClean="0">
              <a:latin typeface="+mj-lt"/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endParaRPr lang="en-US" sz="4000" dirty="0" smtClean="0">
              <a:latin typeface="+mj-lt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is-IS" sz="4000" dirty="0" smtClean="0">
                <a:latin typeface="+mj-lt"/>
                <a:hlinkClick r:id="rId5"/>
              </a:rPr>
              <a:t>Bendill</a:t>
            </a:r>
            <a:r>
              <a:rPr lang="is-IS" sz="4000" dirty="0" smtClean="0">
                <a:latin typeface="+mj-lt"/>
              </a:rPr>
              <a:t> 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is-IS" sz="4000" dirty="0" smtClean="0">
                <a:latin typeface="+mj-lt"/>
              </a:rPr>
              <a:t>    Áhugasviðskönnun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endParaRPr lang="is-IS" sz="4000" dirty="0" smtClean="0">
              <a:latin typeface="+mj-lt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is-IS" sz="4000" dirty="0" smtClean="0">
                <a:hlinkClick r:id="rId6"/>
              </a:rPr>
              <a:t>Áttavitinn</a:t>
            </a:r>
            <a:endParaRPr lang="is-IS" sz="4000" dirty="0"/>
          </a:p>
          <a:p>
            <a:pPr marL="0" indent="0">
              <a:buClr>
                <a:schemeClr val="tx1"/>
              </a:buClr>
              <a:buNone/>
            </a:pPr>
            <a:r>
              <a:rPr lang="is-IS" sz="4000" dirty="0"/>
              <a:t> </a:t>
            </a:r>
            <a:r>
              <a:rPr lang="is-IS" sz="4000" dirty="0" smtClean="0"/>
              <a:t>   </a:t>
            </a:r>
            <a:r>
              <a:rPr lang="is-IS" sz="4000" dirty="0"/>
              <a:t>S</a:t>
            </a:r>
            <a:r>
              <a:rPr lang="is-IS" sz="4000" dirty="0" smtClean="0"/>
              <a:t>purningar </a:t>
            </a:r>
            <a:r>
              <a:rPr lang="is-IS" sz="4000" dirty="0"/>
              <a:t>og svör um </a:t>
            </a:r>
            <a:r>
              <a:rPr lang="is-IS" sz="4000" dirty="0" smtClean="0"/>
              <a:t>framhaldsskólann</a:t>
            </a:r>
          </a:p>
          <a:p>
            <a:pPr marL="0" indent="0">
              <a:buClr>
                <a:schemeClr val="tx1"/>
              </a:buClr>
              <a:buNone/>
            </a:pPr>
            <a:endParaRPr lang="is-IS" sz="4000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is-IS" sz="4000" dirty="0" smtClean="0">
                <a:hlinkClick r:id="rId7"/>
              </a:rPr>
              <a:t>Evrópusambandið</a:t>
            </a:r>
            <a:r>
              <a:rPr lang="is-IS" sz="4000" dirty="0" smtClean="0"/>
              <a:t>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is-IS" sz="4000" dirty="0"/>
              <a:t> </a:t>
            </a:r>
            <a:r>
              <a:rPr lang="is-IS" sz="4000" dirty="0" smtClean="0"/>
              <a:t>   </a:t>
            </a:r>
            <a:r>
              <a:rPr lang="is-IS" sz="4000" dirty="0"/>
              <a:t>U</a:t>
            </a:r>
            <a:r>
              <a:rPr lang="is-IS" sz="4000" dirty="0" smtClean="0"/>
              <a:t>pplýsingar </a:t>
            </a:r>
            <a:r>
              <a:rPr lang="is-IS" sz="4000" dirty="0"/>
              <a:t>um </a:t>
            </a:r>
            <a:r>
              <a:rPr lang="is-IS" sz="4000" dirty="0" smtClean="0"/>
              <a:t>námsbrautir </a:t>
            </a:r>
            <a:r>
              <a:rPr lang="is-IS" sz="4000" dirty="0"/>
              <a:t>á Íslandi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is-IS" sz="4000" dirty="0"/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endParaRPr lang="is-IS" sz="4000" dirty="0" smtClean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85FE-A928-473D-9405-1D4C53A2CFB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382" y="2135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s-IS" sz="4400" dirty="0">
                <a:hlinkClick r:id="rId3"/>
              </a:rPr>
              <a:t>Menntaskólinn í Kópavogi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7C85-793C-430D-9545-C6CB5A2D3959}" type="slidenum">
              <a:rPr lang="en-US" b="1" smtClean="0"/>
              <a:pPr/>
              <a:t>20</a:t>
            </a:fld>
            <a:endParaRPr lang="en-US" b="1"/>
          </a:p>
        </p:txBody>
      </p:sp>
      <p:pic>
        <p:nvPicPr>
          <p:cNvPr id="7173" name="Picture 5" descr="Toppur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228" y="138149"/>
            <a:ext cx="1036637" cy="1095375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68748309"/>
              </p:ext>
            </p:extLst>
          </p:nvPr>
        </p:nvGraphicFramePr>
        <p:xfrm>
          <a:off x="4849181" y="4856816"/>
          <a:ext cx="3192016" cy="475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611560" y="1556792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i="0" dirty="0" err="1" smtClean="0">
                <a:hlinkClick r:id="rId10"/>
              </a:rPr>
              <a:t>Starfsmenntun</a:t>
            </a:r>
            <a:endParaRPr lang="en-US" sz="2400" b="1" i="0" dirty="0"/>
          </a:p>
        </p:txBody>
      </p:sp>
      <p:sp>
        <p:nvSpPr>
          <p:cNvPr id="10" name="Rounded Rectangle 9"/>
          <p:cNvSpPr/>
          <p:nvPr/>
        </p:nvSpPr>
        <p:spPr>
          <a:xfrm>
            <a:off x="1331640" y="2492896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n-NO" sz="1400" dirty="0" smtClean="0">
                <a:hlinkClick r:id="rId11"/>
              </a:rPr>
              <a:t>Grunnám í matvæla- og ferðagreinum</a:t>
            </a:r>
            <a:r>
              <a:rPr lang="nn-NO" sz="1400" dirty="0" smtClean="0">
                <a:solidFill>
                  <a:schemeClr val="tx1"/>
                </a:solidFill>
              </a:rPr>
              <a:t>*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31640" y="3284984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12"/>
              </a:rPr>
              <a:t>Bakaraiðn</a:t>
            </a:r>
            <a:endParaRPr lang="en-US" dirty="0" smtClean="0"/>
          </a:p>
          <a:p>
            <a:pPr lvl="0" algn="ctr"/>
            <a:r>
              <a:rPr lang="en-US" sz="1200" dirty="0" err="1" smtClean="0"/>
              <a:t>Samningsbundið</a:t>
            </a:r>
            <a:r>
              <a:rPr lang="en-US" sz="1200" dirty="0" smtClean="0"/>
              <a:t> </a:t>
            </a:r>
            <a:r>
              <a:rPr lang="en-US" sz="1200" dirty="0" err="1" smtClean="0"/>
              <a:t>innám</a:t>
            </a:r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1331640" y="4077072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13"/>
              </a:rPr>
              <a:t>Framreiðsla</a:t>
            </a:r>
            <a:endParaRPr lang="en-US" dirty="0" smtClean="0"/>
          </a:p>
          <a:p>
            <a:pPr lvl="0" algn="ctr"/>
            <a:r>
              <a:rPr lang="en-US" sz="1200" dirty="0" err="1" smtClean="0"/>
              <a:t>Samningsbundið</a:t>
            </a:r>
            <a:r>
              <a:rPr lang="en-US" sz="1200" dirty="0" smtClean="0"/>
              <a:t> </a:t>
            </a:r>
            <a:r>
              <a:rPr lang="en-US" sz="1200" dirty="0" err="1" smtClean="0"/>
              <a:t>iðnnám</a:t>
            </a:r>
            <a:endParaRPr lang="en-US" sz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1331640" y="4869160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14"/>
              </a:rPr>
              <a:t>Kjötiðn</a:t>
            </a:r>
            <a:endParaRPr lang="en-US" dirty="0" smtClean="0"/>
          </a:p>
          <a:p>
            <a:pPr lvl="0" algn="ctr"/>
            <a:r>
              <a:rPr lang="en-US" sz="1200" dirty="0" err="1" smtClean="0"/>
              <a:t>Samningsbundið</a:t>
            </a:r>
            <a:r>
              <a:rPr lang="en-US" sz="1200" dirty="0" smtClean="0"/>
              <a:t> </a:t>
            </a:r>
            <a:r>
              <a:rPr lang="en-US" sz="1200" dirty="0" err="1" smtClean="0"/>
              <a:t>iðnnám</a:t>
            </a:r>
            <a:endParaRPr lang="en-US" sz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1331640" y="5661248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15"/>
              </a:rPr>
              <a:t>Matreiðsla</a:t>
            </a:r>
            <a:endParaRPr lang="en-US" sz="1200" dirty="0" smtClean="0"/>
          </a:p>
          <a:p>
            <a:pPr lvl="0" algn="ctr"/>
            <a:r>
              <a:rPr lang="en-US" sz="1200" dirty="0" err="1" smtClean="0"/>
              <a:t>Samningsbundið</a:t>
            </a:r>
            <a:r>
              <a:rPr lang="en-US" sz="1200" dirty="0" smtClean="0"/>
              <a:t> </a:t>
            </a:r>
            <a:r>
              <a:rPr lang="en-US" sz="1200" dirty="0" err="1" smtClean="0"/>
              <a:t>iðnnám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292080" y="1196752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400" b="1" i="0" dirty="0" smtClean="0">
                <a:solidFill>
                  <a:schemeClr val="tx1"/>
                </a:solidFill>
                <a:hlinkClick r:id="rId16"/>
              </a:rPr>
              <a:t>Bóknáms</a:t>
            </a:r>
          </a:p>
          <a:p>
            <a:pPr lvl="0" algn="ctr"/>
            <a:r>
              <a:rPr lang="is-IS" sz="2400" b="1" i="0" dirty="0" smtClean="0">
                <a:solidFill>
                  <a:schemeClr val="tx1"/>
                </a:solidFill>
                <a:hlinkClick r:id="rId16"/>
              </a:rPr>
              <a:t>brautir</a:t>
            </a:r>
            <a:endParaRPr lang="en-US" sz="2400" b="1" i="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020272" y="3665501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n-NO" sz="1400" dirty="0" smtClean="0">
                <a:hlinkClick r:id="rId17"/>
              </a:rPr>
              <a:t>Framhaldsskóla</a:t>
            </a:r>
          </a:p>
          <a:p>
            <a:pPr lvl="0" algn="ctr"/>
            <a:r>
              <a:rPr lang="nn-NO" sz="1400" dirty="0" smtClean="0">
                <a:hlinkClick r:id="rId17"/>
              </a:rPr>
              <a:t>braut</a:t>
            </a:r>
            <a:endParaRPr lang="en-US" sz="1400" dirty="0"/>
          </a:p>
        </p:txBody>
      </p:sp>
      <p:sp>
        <p:nvSpPr>
          <p:cNvPr id="18" name="Rounded Rectangle 17"/>
          <p:cNvSpPr/>
          <p:nvPr/>
        </p:nvSpPr>
        <p:spPr>
          <a:xfrm>
            <a:off x="4334206" y="2115206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dirty="0" smtClean="0">
                <a:hlinkClick r:id="rId18"/>
              </a:rPr>
              <a:t>Alþjóðabraut</a:t>
            </a:r>
            <a:endParaRPr lang="is-IS" sz="1400" dirty="0" smtClean="0"/>
          </a:p>
        </p:txBody>
      </p:sp>
      <p:sp>
        <p:nvSpPr>
          <p:cNvPr id="20" name="Rounded Rectangle 19"/>
          <p:cNvSpPr/>
          <p:nvPr/>
        </p:nvSpPr>
        <p:spPr>
          <a:xfrm>
            <a:off x="7020272" y="2884589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err="1" smtClean="0">
                <a:hlinkClick r:id="rId19"/>
              </a:rPr>
              <a:t>Raungreina</a:t>
            </a:r>
            <a:endParaRPr lang="en-US" sz="1400" dirty="0" smtClean="0">
              <a:hlinkClick r:id="rId19"/>
            </a:endParaRPr>
          </a:p>
          <a:p>
            <a:pPr lvl="0" algn="ctr"/>
            <a:r>
              <a:rPr lang="en-US" sz="1400" dirty="0" err="1" smtClean="0">
                <a:hlinkClick r:id="rId19"/>
              </a:rPr>
              <a:t>braut</a:t>
            </a:r>
            <a:endParaRPr lang="en-US" sz="1400" dirty="0" smtClean="0"/>
          </a:p>
        </p:txBody>
      </p:sp>
      <p:sp>
        <p:nvSpPr>
          <p:cNvPr id="21" name="Rounded Rectangle 20"/>
          <p:cNvSpPr/>
          <p:nvPr/>
        </p:nvSpPr>
        <p:spPr>
          <a:xfrm>
            <a:off x="4349150" y="3717032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dirty="0" smtClean="0">
                <a:hlinkClick r:id="rId20"/>
              </a:rPr>
              <a:t>Viðskipta </a:t>
            </a:r>
          </a:p>
          <a:p>
            <a:pPr lvl="0" algn="ctr"/>
            <a:r>
              <a:rPr lang="is-IS" sz="1400" dirty="0" smtClean="0">
                <a:hlinkClick r:id="rId20"/>
              </a:rPr>
              <a:t>braut</a:t>
            </a:r>
            <a:endParaRPr lang="en-US" sz="1400" dirty="0"/>
          </a:p>
        </p:txBody>
      </p:sp>
      <p:sp>
        <p:nvSpPr>
          <p:cNvPr id="23" name="Rounded Rectangle 22"/>
          <p:cNvSpPr/>
          <p:nvPr/>
        </p:nvSpPr>
        <p:spPr>
          <a:xfrm>
            <a:off x="7020272" y="2112257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 err="1" smtClean="0">
                <a:hlinkClick r:id="rId21"/>
              </a:rPr>
              <a:t>Félagsgreina</a:t>
            </a:r>
            <a:endParaRPr lang="en-US" sz="1400" dirty="0" smtClean="0">
              <a:hlinkClick r:id="rId21"/>
            </a:endParaRPr>
          </a:p>
          <a:p>
            <a:pPr lvl="0" algn="ctr"/>
            <a:r>
              <a:rPr lang="en-US" sz="1400" dirty="0" err="1" smtClean="0">
                <a:hlinkClick r:id="rId21"/>
              </a:rPr>
              <a:t>braut</a:t>
            </a:r>
            <a:endParaRPr lang="en-US" sz="1400" dirty="0" smtClean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827584" y="2420888"/>
            <a:ext cx="0" cy="4204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27584" y="285293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27584" y="35730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27584" y="436510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27584" y="522920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27584" y="609329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228184" y="2060848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5940152" y="242088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940152" y="321297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940152" y="400506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660232" y="2060848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660232" y="242088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660232" y="321297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660232" y="400506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1331640" y="6476602"/>
            <a:ext cx="3192016" cy="297033"/>
            <a:chOff x="0" y="547216"/>
            <a:chExt cx="3192016" cy="297033"/>
          </a:xfrm>
        </p:grpSpPr>
        <p:sp>
          <p:nvSpPr>
            <p:cNvPr id="61" name="Rounded Rectangle 60"/>
            <p:cNvSpPr/>
            <p:nvPr/>
          </p:nvSpPr>
          <p:spPr>
            <a:xfrm>
              <a:off x="0" y="547216"/>
              <a:ext cx="3192016" cy="29703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ounded Rectangle 4"/>
            <p:cNvSpPr/>
            <p:nvPr/>
          </p:nvSpPr>
          <p:spPr>
            <a:xfrm>
              <a:off x="14500" y="561716"/>
              <a:ext cx="3163016" cy="268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err="1" smtClean="0">
                  <a:hlinkClick r:id="rId22"/>
                </a:rPr>
                <a:t>Viðbótarnám</a:t>
              </a:r>
              <a:r>
                <a:rPr lang="en-US" sz="1600" b="1" kern="1200" dirty="0" smtClean="0">
                  <a:hlinkClick r:id="rId22"/>
                </a:rPr>
                <a:t> </a:t>
              </a:r>
              <a:r>
                <a:rPr lang="en-US" sz="1600" b="1" kern="1200" dirty="0" err="1" smtClean="0">
                  <a:hlinkClick r:id="rId22"/>
                </a:rPr>
                <a:t>til</a:t>
              </a:r>
              <a:r>
                <a:rPr lang="en-US" sz="1600" b="1" kern="1200" dirty="0" smtClean="0">
                  <a:hlinkClick r:id="rId22"/>
                </a:rPr>
                <a:t> </a:t>
              </a:r>
              <a:r>
                <a:rPr lang="en-US" sz="1600" b="1" kern="1200" dirty="0" err="1" smtClean="0">
                  <a:hlinkClick r:id="rId22"/>
                </a:rPr>
                <a:t>stúdentsprófs</a:t>
              </a:r>
              <a:endParaRPr lang="en-US" sz="1600" b="1" kern="1200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563888" y="908720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000" dirty="0" smtClean="0"/>
              <a:t>Inntökuskilyrði námsbrauta má finna í upplýsingum um brautirnar sjálfar</a:t>
            </a:r>
            <a:endParaRPr lang="is-IS" sz="1000" dirty="0"/>
          </a:p>
        </p:txBody>
      </p:sp>
      <p:sp>
        <p:nvSpPr>
          <p:cNvPr id="51" name="Rounded Rectangle 50"/>
          <p:cNvSpPr/>
          <p:nvPr/>
        </p:nvSpPr>
        <p:spPr>
          <a:xfrm>
            <a:off x="4349150" y="2918773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dirty="0" smtClean="0">
                <a:hlinkClick r:id="rId23"/>
              </a:rPr>
              <a:t>Opin braut</a:t>
            </a:r>
            <a:r>
              <a:rPr lang="is-IS" sz="1400" dirty="0" smtClean="0">
                <a:solidFill>
                  <a:schemeClr val="tx1"/>
                </a:solidFill>
              </a:rPr>
              <a:t>**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827584" y="6611528"/>
            <a:ext cx="487052" cy="13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82344" y="5834272"/>
            <a:ext cx="38164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*</a:t>
            </a:r>
            <a:r>
              <a:rPr lang="is-IS" sz="1100" dirty="0"/>
              <a:t>nemendur </a:t>
            </a:r>
            <a:r>
              <a:rPr lang="is-IS" sz="1100" dirty="0" err="1"/>
              <a:t>úr</a:t>
            </a:r>
            <a:r>
              <a:rPr lang="is-IS" sz="1100" dirty="0"/>
              <a:t> 10.bekk geta aðeins innritast í grunnnámið annað er samningsbundið iðnnám sem hefst á </a:t>
            </a:r>
            <a:r>
              <a:rPr lang="is-IS" sz="1100" dirty="0" smtClean="0"/>
              <a:t>vinnustað</a:t>
            </a:r>
          </a:p>
          <a:p>
            <a:r>
              <a:rPr lang="is-IS" sz="1100" b="1" dirty="0" smtClean="0"/>
              <a:t>** </a:t>
            </a:r>
            <a:r>
              <a:rPr lang="is-IS" sz="1100" dirty="0" smtClean="0"/>
              <a:t>opin braut hentar </a:t>
            </a:r>
            <a:r>
              <a:rPr lang="is-IS" sz="1100" dirty="0" err="1" smtClean="0"/>
              <a:t>t.d</a:t>
            </a:r>
            <a:r>
              <a:rPr lang="is-IS" sz="1100" dirty="0" smtClean="0"/>
              <a:t> nemendum sem eru í listnámi, flugnámi o.þ.h.</a:t>
            </a:r>
            <a:endParaRPr lang="is-IS" sz="1100" b="1" dirty="0" smtClean="0"/>
          </a:p>
          <a:p>
            <a:endParaRPr lang="is-IS" sz="11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sz="4000" dirty="0"/>
              <a:t>          </a:t>
            </a:r>
            <a:r>
              <a:rPr lang="is-IS" sz="4000" dirty="0">
                <a:hlinkClick r:id="rId2"/>
              </a:rPr>
              <a:t>Menntaskólinn í Reykjavík</a:t>
            </a:r>
            <a:endParaRPr lang="is-I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C57B-4C9C-424D-986C-D3FA874B00AF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6" name="Organization Chart 4"/>
          <p:cNvGrpSpPr>
            <a:grpSpLocks noChangeAspect="1"/>
          </p:cNvGrpSpPr>
          <p:nvPr/>
        </p:nvGrpSpPr>
        <p:grpSpPr bwMode="auto">
          <a:xfrm>
            <a:off x="395288" y="1344988"/>
            <a:ext cx="8291512" cy="3884212"/>
            <a:chOff x="272" y="946"/>
            <a:chExt cx="3669" cy="1209"/>
          </a:xfrm>
        </p:grpSpPr>
        <p:sp>
          <p:nvSpPr>
            <p:cNvPr id="13" name="_s32780"/>
            <p:cNvSpPr>
              <a:spLocks noChangeArrowheads="1"/>
            </p:cNvSpPr>
            <p:nvPr/>
          </p:nvSpPr>
          <p:spPr bwMode="auto">
            <a:xfrm>
              <a:off x="1610" y="946"/>
              <a:ext cx="964" cy="34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s-I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hlinkClick r:id="rId3"/>
                </a:rPr>
                <a:t>Námsbrautir</a:t>
              </a:r>
              <a:endParaRPr kumimoji="0" lang="is-I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_s32781"/>
            <p:cNvSpPr>
              <a:spLocks noChangeArrowheads="1"/>
            </p:cNvSpPr>
            <p:nvPr/>
          </p:nvSpPr>
          <p:spPr bwMode="auto">
            <a:xfrm>
              <a:off x="739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s-I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hlinkClick r:id="rId4"/>
                </a:rPr>
                <a:t>Málabraut</a:t>
              </a:r>
              <a:endParaRPr kumimoji="0" lang="is-I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_s32782"/>
            <p:cNvSpPr>
              <a:spLocks noChangeArrowheads="1"/>
            </p:cNvSpPr>
            <p:nvPr/>
          </p:nvSpPr>
          <p:spPr bwMode="auto">
            <a:xfrm>
              <a:off x="2609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s-I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hlinkClick r:id="rId5"/>
                </a:rPr>
                <a:t>Náttúrufræðibraut</a:t>
              </a:r>
              <a:endParaRPr kumimoji="0" lang="is-I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_s32783"/>
            <p:cNvSpPr>
              <a:spLocks noChangeArrowheads="1"/>
            </p:cNvSpPr>
            <p:nvPr/>
          </p:nvSpPr>
          <p:spPr bwMode="auto">
            <a:xfrm>
              <a:off x="272" y="186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s-I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hlinkClick r:id="rId6"/>
                </a:rPr>
                <a:t>Fornmáladeild I</a:t>
              </a:r>
              <a:endParaRPr kumimoji="0" lang="is-I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s-I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hlinkClick r:id="rId7"/>
                </a:rPr>
                <a:t>Fornmáladeild II</a:t>
              </a:r>
              <a:endParaRPr kumimoji="0" lang="is-I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_s32784"/>
            <p:cNvSpPr>
              <a:spLocks noChangeArrowheads="1"/>
            </p:cNvSpPr>
            <p:nvPr/>
          </p:nvSpPr>
          <p:spPr bwMode="auto">
            <a:xfrm>
              <a:off x="1207" y="186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s-I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hlinkClick r:id="rId8"/>
                </a:rPr>
                <a:t>Nýmáladeild I</a:t>
              </a:r>
              <a:endParaRPr kumimoji="0" lang="is-I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s-I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hlinkClick r:id="rId9"/>
                </a:rPr>
                <a:t>Nýmáladeild II</a:t>
              </a:r>
              <a:endParaRPr kumimoji="0" lang="is-I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_s32785"/>
            <p:cNvSpPr>
              <a:spLocks noChangeArrowheads="1"/>
            </p:cNvSpPr>
            <p:nvPr/>
          </p:nvSpPr>
          <p:spPr bwMode="auto">
            <a:xfrm>
              <a:off x="2142" y="186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s-I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hlinkClick r:id="rId10"/>
                </a:rPr>
                <a:t>Eðlisfræðideild I</a:t>
              </a:r>
              <a:endParaRPr kumimoji="0" lang="is-I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s-I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hlinkClick r:id="rId11"/>
                </a:rPr>
                <a:t>Eðlisfræðideild II</a:t>
              </a:r>
              <a:endParaRPr kumimoji="0" lang="is-I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_s32786"/>
            <p:cNvSpPr>
              <a:spLocks noChangeArrowheads="1"/>
            </p:cNvSpPr>
            <p:nvPr/>
          </p:nvSpPr>
          <p:spPr bwMode="auto">
            <a:xfrm>
              <a:off x="3077" y="186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s-I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hlinkClick r:id="rId12"/>
                </a:rPr>
                <a:t>Náttúrufræðideild I</a:t>
              </a:r>
              <a:endParaRPr kumimoji="0" lang="is-I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s-I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hlinkClick r:id="rId13"/>
                </a:rPr>
                <a:t>Náttúrufræðideild II</a:t>
              </a:r>
              <a:endParaRPr kumimoji="0" lang="is-I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32787" name="Picture 19" descr="05gk_mr2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260350"/>
            <a:ext cx="1392237" cy="1044575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>
            <a:stCxn id="13" idx="2"/>
          </p:cNvCxnSpPr>
          <p:nvPr/>
        </p:nvCxnSpPr>
        <p:spPr>
          <a:xfrm flipH="1">
            <a:off x="3419872" y="2440535"/>
            <a:ext cx="1088404" cy="772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2"/>
          </p:cNvCxnSpPr>
          <p:nvPr/>
        </p:nvCxnSpPr>
        <p:spPr>
          <a:xfrm>
            <a:off x="4508276" y="2440535"/>
            <a:ext cx="1071836" cy="772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2"/>
          </p:cNvCxnSpPr>
          <p:nvPr/>
        </p:nvCxnSpPr>
        <p:spPr>
          <a:xfrm flipH="1">
            <a:off x="5676636" y="3834867"/>
            <a:ext cx="976269" cy="408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2"/>
          </p:cNvCxnSpPr>
          <p:nvPr/>
        </p:nvCxnSpPr>
        <p:spPr>
          <a:xfrm>
            <a:off x="6652905" y="3834867"/>
            <a:ext cx="976269" cy="354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020272" y="1225444"/>
            <a:ext cx="177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hlinkClick r:id="rId15"/>
              </a:rPr>
              <a:t>Inntökuskilyrði</a:t>
            </a:r>
            <a:endParaRPr lang="is-IS" dirty="0"/>
          </a:p>
        </p:txBody>
      </p:sp>
      <p:sp>
        <p:nvSpPr>
          <p:cNvPr id="4" name="TextBox 3"/>
          <p:cNvSpPr txBox="1"/>
          <p:nvPr/>
        </p:nvSpPr>
        <p:spPr>
          <a:xfrm>
            <a:off x="43571" y="142701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hlinkClick r:id="rId16"/>
              </a:rPr>
              <a:t>Kynningarmyndband</a:t>
            </a:r>
            <a:endParaRPr lang="is-I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433975" y="3794805"/>
            <a:ext cx="976269" cy="408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18584" y="3794805"/>
            <a:ext cx="976269" cy="354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4000" dirty="0"/>
              <a:t>       </a:t>
            </a:r>
            <a:r>
              <a:rPr lang="is-IS" sz="4000" dirty="0">
                <a:hlinkClick r:id="rId2"/>
              </a:rPr>
              <a:t>Menntaskólinn við Hamrahlíð</a:t>
            </a:r>
            <a:endParaRPr lang="is-I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7C85-793C-430D-9545-C6CB5A2D395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4819" name="Picture 3" descr="mh-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04813"/>
            <a:ext cx="914400" cy="9144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3203848" y="1340768"/>
            <a:ext cx="2448272" cy="1130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400" b="1" i="0" dirty="0" smtClean="0">
                <a:hlinkClick r:id="rId5"/>
              </a:rPr>
              <a:t>Námsbrautir til stúdentsprófs</a:t>
            </a:r>
            <a:endParaRPr lang="en-US" sz="2400" b="1" i="0" dirty="0"/>
          </a:p>
        </p:txBody>
      </p:sp>
      <p:sp>
        <p:nvSpPr>
          <p:cNvPr id="7" name="Rounded Rectangle 6"/>
          <p:cNvSpPr/>
          <p:nvPr/>
        </p:nvSpPr>
        <p:spPr>
          <a:xfrm>
            <a:off x="5580112" y="4437112"/>
            <a:ext cx="180020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6"/>
              </a:rPr>
              <a:t>Opin</a:t>
            </a:r>
            <a:r>
              <a:rPr lang="en-US" dirty="0" smtClean="0">
                <a:hlinkClick r:id="rId6"/>
              </a:rPr>
              <a:t> </a:t>
            </a:r>
            <a:r>
              <a:rPr lang="en-US" dirty="0" err="1" smtClean="0">
                <a:hlinkClick r:id="rId6"/>
              </a:rPr>
              <a:t>braut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580112" y="5445224"/>
            <a:ext cx="180020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7"/>
              </a:rPr>
              <a:t>Sérnámsbraut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475656" y="5445224"/>
            <a:ext cx="180020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8"/>
              </a:rPr>
              <a:t>Tónlistarbraut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580112" y="3429000"/>
            <a:ext cx="180020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9"/>
              </a:rPr>
              <a:t>Listdansbraut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475656" y="3429000"/>
            <a:ext cx="180020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10"/>
              </a:rPr>
              <a:t>Náttúrufræði</a:t>
            </a:r>
            <a:endParaRPr lang="en-US" dirty="0" smtClean="0">
              <a:hlinkClick r:id="rId10"/>
            </a:endParaRPr>
          </a:p>
          <a:p>
            <a:pPr lvl="0" algn="ctr"/>
            <a:r>
              <a:rPr lang="en-US" dirty="0" err="1" smtClean="0">
                <a:hlinkClick r:id="rId10"/>
              </a:rPr>
              <a:t>braut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475656" y="4437112"/>
            <a:ext cx="180020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hlinkClick r:id="rId11"/>
              </a:rPr>
              <a:t>IB </a:t>
            </a:r>
            <a:r>
              <a:rPr lang="en-US" dirty="0" err="1" smtClean="0">
                <a:hlinkClick r:id="rId11"/>
              </a:rPr>
              <a:t>nám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475656" y="2420888"/>
            <a:ext cx="180020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12"/>
              </a:rPr>
              <a:t>Félagsfræða</a:t>
            </a:r>
            <a:endParaRPr lang="en-US" dirty="0" smtClean="0">
              <a:hlinkClick r:id="rId12"/>
            </a:endParaRPr>
          </a:p>
          <a:p>
            <a:pPr lvl="0" algn="ctr"/>
            <a:r>
              <a:rPr lang="en-US" dirty="0" err="1" smtClean="0">
                <a:hlinkClick r:id="rId12"/>
              </a:rPr>
              <a:t>braut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580112" y="2420888"/>
            <a:ext cx="180020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13"/>
              </a:rPr>
              <a:t>Málabraut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851920" y="2492896"/>
            <a:ext cx="0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32040" y="2492896"/>
            <a:ext cx="0" cy="3174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347864" y="263691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347864" y="364502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347864" y="465313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347864" y="566124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932040" y="263691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932040" y="364502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932040" y="465638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932040" y="566692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236296" y="12689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hlinkClick r:id="rId14"/>
              </a:rPr>
              <a:t>Inntökuskilyrði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en-US" dirty="0" smtClean="0"/>
              <a:t>    </a:t>
            </a:r>
            <a:r>
              <a:rPr lang="en-US" sz="4400" u="sng" dirty="0" err="1" smtClean="0">
                <a:solidFill>
                  <a:srgbClr val="0070C0"/>
                </a:solidFill>
              </a:rPr>
              <a:t>Menntaskólinn</a:t>
            </a:r>
            <a:r>
              <a:rPr lang="en-US" sz="4400" u="sng" dirty="0" smtClean="0">
                <a:solidFill>
                  <a:srgbClr val="0070C0"/>
                </a:solidFill>
              </a:rPr>
              <a:t> </a:t>
            </a:r>
            <a:r>
              <a:rPr lang="en-US" sz="4400" u="sng" dirty="0" err="1" smtClean="0">
                <a:solidFill>
                  <a:srgbClr val="0070C0"/>
                </a:solidFill>
              </a:rPr>
              <a:t>við</a:t>
            </a:r>
            <a:r>
              <a:rPr lang="en-US" sz="4400" u="sng" dirty="0" smtClean="0">
                <a:solidFill>
                  <a:srgbClr val="0070C0"/>
                </a:solidFill>
              </a:rPr>
              <a:t> </a:t>
            </a:r>
            <a:r>
              <a:rPr lang="en-US" sz="4400" u="sng" dirty="0" err="1" smtClean="0">
                <a:solidFill>
                  <a:srgbClr val="0070C0"/>
                </a:solidFill>
              </a:rPr>
              <a:t>Sund</a:t>
            </a:r>
            <a:endParaRPr lang="en-US" sz="4400" u="sng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90532-67F1-41C7-B2C7-3D9BE962D18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275856" y="1844824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800" b="1" i="0" dirty="0" smtClean="0">
                <a:hlinkClick r:id="rId2"/>
              </a:rPr>
              <a:t>Námsbrautir</a:t>
            </a:r>
            <a:endParaRPr lang="is-IS" sz="2800" b="1" i="0" dirty="0"/>
          </a:p>
        </p:txBody>
      </p:sp>
      <p:sp>
        <p:nvSpPr>
          <p:cNvPr id="11" name="Rounded Rectangle 10"/>
          <p:cNvSpPr/>
          <p:nvPr/>
        </p:nvSpPr>
        <p:spPr>
          <a:xfrm>
            <a:off x="1159946" y="2996952"/>
            <a:ext cx="20162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err="1" smtClean="0">
                <a:hlinkClick r:id="rId2"/>
              </a:rPr>
              <a:t>Félagsfræða</a:t>
            </a:r>
            <a:r>
              <a:rPr lang="en-US" sz="2000" b="1" dirty="0" smtClean="0">
                <a:hlinkClick r:id="rId2"/>
              </a:rPr>
              <a:t> </a:t>
            </a:r>
            <a:r>
              <a:rPr lang="en-US" sz="2000" b="1" dirty="0" err="1" smtClean="0">
                <a:hlinkClick r:id="rId2"/>
              </a:rPr>
              <a:t>braut</a:t>
            </a:r>
            <a:endParaRPr lang="en-US" sz="2000" b="1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5508104" y="3068960"/>
            <a:ext cx="20162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err="1" smtClean="0">
                <a:hlinkClick r:id="rId2"/>
              </a:rPr>
              <a:t>Náttúrufræði</a:t>
            </a:r>
            <a:endParaRPr lang="en-US" sz="2000" b="1" dirty="0" smtClean="0">
              <a:hlinkClick r:id="rId2"/>
            </a:endParaRPr>
          </a:p>
          <a:p>
            <a:pPr lvl="0" algn="ctr"/>
            <a:r>
              <a:rPr lang="en-US" sz="2000" b="1" dirty="0" err="1" smtClean="0">
                <a:hlinkClick r:id="rId2"/>
              </a:rPr>
              <a:t>braut</a:t>
            </a:r>
            <a:endParaRPr lang="en-US" sz="2000" b="1" dirty="0" smtClean="0"/>
          </a:p>
        </p:txBody>
      </p:sp>
      <p:sp>
        <p:nvSpPr>
          <p:cNvPr id="15" name="Rounded Rectangle 14"/>
          <p:cNvSpPr/>
          <p:nvPr/>
        </p:nvSpPr>
        <p:spPr>
          <a:xfrm>
            <a:off x="583882" y="4149080"/>
            <a:ext cx="15037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>
              <a:hlinkClick r:id="rId3"/>
            </a:endParaRPr>
          </a:p>
          <a:p>
            <a:pPr lvl="0" algn="ctr"/>
            <a:r>
              <a:rPr lang="en-US" dirty="0" err="1" smtClean="0">
                <a:hlinkClick r:id="rId2"/>
              </a:rPr>
              <a:t>Félagsfræði</a:t>
            </a:r>
            <a:r>
              <a:rPr lang="en-US" dirty="0" smtClean="0">
                <a:hlinkClick r:id="rId2"/>
              </a:rPr>
              <a:t> og </a:t>
            </a:r>
            <a:r>
              <a:rPr lang="en-US" dirty="0" err="1" smtClean="0">
                <a:hlinkClick r:id="rId2"/>
              </a:rPr>
              <a:t>sögulína</a:t>
            </a:r>
            <a:endParaRPr lang="en-US" dirty="0" smtClean="0"/>
          </a:p>
          <a:p>
            <a:pPr lvl="0" algn="ctr"/>
            <a:endParaRPr lang="en-US" sz="2000" b="1" dirty="0" smtClean="0"/>
          </a:p>
        </p:txBody>
      </p:sp>
      <p:sp>
        <p:nvSpPr>
          <p:cNvPr id="17" name="Rounded Rectangle 16"/>
          <p:cNvSpPr/>
          <p:nvPr/>
        </p:nvSpPr>
        <p:spPr>
          <a:xfrm>
            <a:off x="2168058" y="4149080"/>
            <a:ext cx="14401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>
              <a:hlinkClick r:id="rId4"/>
            </a:endParaRPr>
          </a:p>
          <a:p>
            <a:pPr lvl="0" algn="ctr"/>
            <a:r>
              <a:rPr lang="en-US" sz="1600" dirty="0" err="1" smtClean="0">
                <a:hlinkClick r:id="rId2"/>
              </a:rPr>
              <a:t>Hagfræði</a:t>
            </a:r>
            <a:r>
              <a:rPr lang="en-US" sz="1600" dirty="0" smtClean="0">
                <a:hlinkClick r:id="rId2"/>
              </a:rPr>
              <a:t> og </a:t>
            </a:r>
            <a:r>
              <a:rPr lang="en-US" sz="1600" dirty="0" err="1" smtClean="0">
                <a:hlinkClick r:id="rId2"/>
              </a:rPr>
              <a:t>stærðfræði</a:t>
            </a:r>
            <a:endParaRPr lang="en-US" sz="1600" dirty="0" smtClean="0">
              <a:hlinkClick r:id="rId2"/>
            </a:endParaRPr>
          </a:p>
          <a:p>
            <a:pPr lvl="0" algn="ctr"/>
            <a:r>
              <a:rPr lang="en-US" sz="1600" dirty="0" err="1" smtClean="0">
                <a:hlinkClick r:id="rId2"/>
              </a:rPr>
              <a:t>lína</a:t>
            </a:r>
            <a:endParaRPr lang="en-US" sz="1600" dirty="0" smtClean="0"/>
          </a:p>
          <a:p>
            <a:pPr lvl="0" algn="ctr"/>
            <a:endParaRPr lang="en-US" sz="2000" b="1" dirty="0" smtClean="0"/>
          </a:p>
        </p:txBody>
      </p:sp>
      <p:sp>
        <p:nvSpPr>
          <p:cNvPr id="21" name="Rounded Rectangle 20"/>
          <p:cNvSpPr/>
          <p:nvPr/>
        </p:nvSpPr>
        <p:spPr>
          <a:xfrm>
            <a:off x="6588055" y="4136370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>
              <a:hlinkClick r:id="rId4"/>
            </a:endParaRPr>
          </a:p>
          <a:p>
            <a:pPr lvl="0" algn="ctr"/>
            <a:r>
              <a:rPr lang="en-US" sz="1600" dirty="0" err="1" smtClean="0">
                <a:hlinkClick r:id="rId2"/>
              </a:rPr>
              <a:t>Líffræði</a:t>
            </a:r>
            <a:endParaRPr lang="en-US" sz="1600" dirty="0" smtClean="0">
              <a:hlinkClick r:id="rId2"/>
            </a:endParaRPr>
          </a:p>
          <a:p>
            <a:pPr lvl="0" algn="ctr"/>
            <a:r>
              <a:rPr lang="en-US" sz="1600" dirty="0" smtClean="0">
                <a:hlinkClick r:id="rId2"/>
              </a:rPr>
              <a:t>og </a:t>
            </a:r>
            <a:r>
              <a:rPr lang="en-US" sz="1600" dirty="0" err="1" smtClean="0">
                <a:hlinkClick r:id="rId2"/>
              </a:rPr>
              <a:t>efnafræði</a:t>
            </a:r>
            <a:r>
              <a:rPr lang="en-US" sz="1600" dirty="0" smtClean="0">
                <a:hlinkClick r:id="rId2"/>
              </a:rPr>
              <a:t> </a:t>
            </a:r>
            <a:r>
              <a:rPr lang="en-US" sz="1600" dirty="0" err="1" smtClean="0">
                <a:hlinkClick r:id="rId2"/>
              </a:rPr>
              <a:t>lína</a:t>
            </a:r>
            <a:endParaRPr lang="en-US" sz="1600" dirty="0" smtClean="0"/>
          </a:p>
          <a:p>
            <a:pPr lvl="0" algn="ctr"/>
            <a:endParaRPr lang="en-US" sz="2000" b="1" dirty="0" smtClean="0"/>
          </a:p>
        </p:txBody>
      </p:sp>
      <p:sp>
        <p:nvSpPr>
          <p:cNvPr id="22" name="Rounded Rectangle 21"/>
          <p:cNvSpPr/>
          <p:nvPr/>
        </p:nvSpPr>
        <p:spPr>
          <a:xfrm>
            <a:off x="5079302" y="4136370"/>
            <a:ext cx="143177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 smtClean="0">
              <a:hlinkClick r:id="rId4"/>
            </a:endParaRPr>
          </a:p>
          <a:p>
            <a:pPr lvl="0" algn="ctr"/>
            <a:r>
              <a:rPr lang="en-US" sz="1600" dirty="0" err="1" smtClean="0">
                <a:hlinkClick r:id="rId2"/>
              </a:rPr>
              <a:t>Eðlisfræði</a:t>
            </a:r>
            <a:endParaRPr lang="en-US" sz="1600" dirty="0" smtClean="0">
              <a:hlinkClick r:id="rId2"/>
            </a:endParaRPr>
          </a:p>
          <a:p>
            <a:pPr lvl="0" algn="ctr"/>
            <a:r>
              <a:rPr lang="en-US" sz="1600" dirty="0">
                <a:hlinkClick r:id="rId2"/>
              </a:rPr>
              <a:t>o</a:t>
            </a:r>
            <a:r>
              <a:rPr lang="en-US" sz="1600" dirty="0" smtClean="0">
                <a:hlinkClick r:id="rId2"/>
              </a:rPr>
              <a:t>g </a:t>
            </a:r>
            <a:r>
              <a:rPr lang="en-US" sz="1600" dirty="0" err="1" smtClean="0">
                <a:hlinkClick r:id="rId2"/>
              </a:rPr>
              <a:t>stærðfræði</a:t>
            </a:r>
            <a:r>
              <a:rPr lang="en-US" sz="1600" dirty="0" smtClean="0">
                <a:hlinkClick r:id="rId2"/>
              </a:rPr>
              <a:t> </a:t>
            </a:r>
            <a:r>
              <a:rPr lang="en-US" sz="1600" dirty="0" err="1" smtClean="0">
                <a:hlinkClick r:id="rId2"/>
              </a:rPr>
              <a:t>lína</a:t>
            </a:r>
            <a:endParaRPr lang="en-US" sz="1600" dirty="0" smtClean="0"/>
          </a:p>
          <a:p>
            <a:pPr lvl="0" algn="ctr"/>
            <a:endParaRPr lang="en-US" sz="2000" b="1" dirty="0" smtClean="0"/>
          </a:p>
        </p:txBody>
      </p:sp>
      <p:cxnSp>
        <p:nvCxnSpPr>
          <p:cNvPr id="25" name="Straight Arrow Connector 24"/>
          <p:cNvCxnSpPr>
            <a:stCxn id="10" idx="2"/>
          </p:cNvCxnSpPr>
          <p:nvPr/>
        </p:nvCxnSpPr>
        <p:spPr>
          <a:xfrm>
            <a:off x="4391980" y="2708920"/>
            <a:ext cx="11161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</p:cNvCxnSpPr>
          <p:nvPr/>
        </p:nvCxnSpPr>
        <p:spPr>
          <a:xfrm flipH="1">
            <a:off x="3203848" y="2708920"/>
            <a:ext cx="11881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2"/>
          </p:cNvCxnSpPr>
          <p:nvPr/>
        </p:nvCxnSpPr>
        <p:spPr>
          <a:xfrm flipH="1">
            <a:off x="1664002" y="3789040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2"/>
          </p:cNvCxnSpPr>
          <p:nvPr/>
        </p:nvCxnSpPr>
        <p:spPr>
          <a:xfrm>
            <a:off x="2168058" y="3789040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3" idx="2"/>
          </p:cNvCxnSpPr>
          <p:nvPr/>
        </p:nvCxnSpPr>
        <p:spPr>
          <a:xfrm flipH="1">
            <a:off x="6048164" y="3861048"/>
            <a:ext cx="46805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2"/>
          </p:cNvCxnSpPr>
          <p:nvPr/>
        </p:nvCxnSpPr>
        <p:spPr>
          <a:xfrm>
            <a:off x="6516216" y="3861048"/>
            <a:ext cx="46805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04664"/>
            <a:ext cx="1665583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1732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s-IS" sz="4400" dirty="0" smtClean="0">
                <a:hlinkClick r:id="rId2"/>
              </a:rPr>
              <a:t>Myndlistaskólinn í Reykjavík</a:t>
            </a:r>
            <a:endParaRPr lang="is-IS" sz="4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0CD7-1591-4241-A041-96BB22D8E13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 descr="myndl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87565"/>
            <a:ext cx="1583188" cy="14401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798368" y="2777615"/>
            <a:ext cx="244827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b="1" i="0" dirty="0" smtClean="0">
                <a:hlinkClick r:id="rId4"/>
              </a:rPr>
              <a:t>Tveggja ára nám til stúdentsprófs</a:t>
            </a:r>
            <a:endParaRPr lang="is-IS" sz="2400" b="1" i="0" dirty="0"/>
          </a:p>
        </p:txBody>
      </p:sp>
      <p:sp>
        <p:nvSpPr>
          <p:cNvPr id="12" name="TextBox 11"/>
          <p:cNvSpPr txBox="1"/>
          <p:nvPr/>
        </p:nvSpPr>
        <p:spPr>
          <a:xfrm>
            <a:off x="3187959" y="1307828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hlinkClick r:id="rId5"/>
              </a:rPr>
              <a:t>Inntökuskilyrði á námsbrautir</a:t>
            </a:r>
            <a:endParaRPr lang="is-I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1697318" y="2780928"/>
            <a:ext cx="244827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b="1" i="0" dirty="0" smtClean="0">
                <a:hlinkClick r:id="rId6"/>
              </a:rPr>
              <a:t>Eins árs fornám</a:t>
            </a:r>
            <a:endParaRPr lang="is-IS" sz="2400" b="1" i="0" dirty="0"/>
          </a:p>
        </p:txBody>
      </p:sp>
      <p:sp>
        <p:nvSpPr>
          <p:cNvPr id="11" name="Rounded Rectangle 10"/>
          <p:cNvSpPr/>
          <p:nvPr/>
        </p:nvSpPr>
        <p:spPr>
          <a:xfrm>
            <a:off x="3188026" y="4293096"/>
            <a:ext cx="244827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100" b="1" i="0" dirty="0" smtClean="0">
                <a:hlinkClick r:id="rId7"/>
              </a:rPr>
              <a:t>Viðbótarnám á framhaldsskólastigi</a:t>
            </a:r>
            <a:endParaRPr lang="is-IS" sz="2100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789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s-IS" dirty="0">
                <a:hlinkClick r:id="rId3"/>
              </a:rPr>
              <a:t/>
            </a:r>
            <a:br>
              <a:rPr lang="is-IS" dirty="0">
                <a:hlinkClick r:id="rId3"/>
              </a:rPr>
            </a:br>
            <a:r>
              <a:rPr lang="is-IS" sz="4900" dirty="0">
                <a:hlinkClick r:id="rId3"/>
              </a:rPr>
              <a:t>Tækniskólinn</a:t>
            </a:r>
            <a:r>
              <a:rPr lang="is-IS" sz="3675" dirty="0"/>
              <a:t/>
            </a:r>
            <a:br>
              <a:rPr lang="is-IS" sz="3675" dirty="0"/>
            </a:br>
            <a:r>
              <a:rPr lang="is-IS" sz="2400" dirty="0"/>
              <a:t>Kennt í Hafnarfirði</a:t>
            </a:r>
            <a:r>
              <a:rPr lang="is-IS" dirty="0" smtClean="0"/>
              <a:t/>
            </a:r>
            <a:br>
              <a:rPr lang="is-IS" dirty="0" smtClean="0"/>
            </a:b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289" y="1176000"/>
            <a:ext cx="8992041" cy="5564445"/>
          </a:xfrm>
        </p:spPr>
        <p:txBody>
          <a:bodyPr/>
          <a:lstStyle/>
          <a:p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85FE-A928-473D-9405-1D4C53A2CFB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711278" y="5471356"/>
            <a:ext cx="1771586" cy="739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50" b="1" dirty="0" err="1">
                <a:hlinkClick r:id="rId4"/>
              </a:rPr>
              <a:t>Starfsnámsbraut</a:t>
            </a:r>
            <a:endParaRPr lang="en-US" sz="165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143029" y="2090774"/>
            <a:ext cx="1763926" cy="753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50" b="1" dirty="0" err="1" smtClean="0">
                <a:hlinkClick r:id="rId5"/>
              </a:rPr>
              <a:t>Raftækni</a:t>
            </a:r>
            <a:endParaRPr lang="en-US" sz="1650" b="1" dirty="0">
              <a:hlinkClick r:id="rId5"/>
            </a:endParaRPr>
          </a:p>
          <a:p>
            <a:pPr lvl="0" algn="ctr"/>
            <a:r>
              <a:rPr lang="en-US" sz="1650" b="1" dirty="0" err="1">
                <a:hlinkClick r:id="rId5"/>
              </a:rPr>
              <a:t>skólinn</a:t>
            </a:r>
            <a:endParaRPr lang="en-US" sz="165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3029" y="3061844"/>
            <a:ext cx="1337751" cy="525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 err="1">
                <a:hlinkClick r:id="rId6"/>
              </a:rPr>
              <a:t>Grunndeild</a:t>
            </a:r>
            <a:r>
              <a:rPr lang="en-US" sz="1600" b="1" dirty="0">
                <a:hlinkClick r:id="rId6"/>
              </a:rPr>
              <a:t> </a:t>
            </a:r>
            <a:r>
              <a:rPr lang="en-US" sz="1600" b="1" dirty="0" err="1">
                <a:hlinkClick r:id="rId6"/>
              </a:rPr>
              <a:t>rafiðna</a:t>
            </a:r>
            <a:endParaRPr lang="en-US" sz="1600" b="1" dirty="0"/>
          </a:p>
        </p:txBody>
      </p:sp>
      <p:pic>
        <p:nvPicPr>
          <p:cNvPr id="29" name="Picture 28">
            <a:hlinkClick r:id="rId3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4860" y="461548"/>
            <a:ext cx="1757363" cy="42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Rounded Rectangle 37"/>
          <p:cNvSpPr/>
          <p:nvPr/>
        </p:nvSpPr>
        <p:spPr>
          <a:xfrm>
            <a:off x="133389" y="4741969"/>
            <a:ext cx="1771586" cy="7449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50" b="1" dirty="0" err="1" smtClean="0">
                <a:hlinkClick r:id="rId8"/>
              </a:rPr>
              <a:t>Upplýsingatækni</a:t>
            </a:r>
            <a:r>
              <a:rPr lang="en-US" sz="1650" b="1" dirty="0" smtClean="0">
                <a:hlinkClick r:id="rId8"/>
              </a:rPr>
              <a:t> </a:t>
            </a:r>
            <a:r>
              <a:rPr lang="en-US" sz="1650" b="1" dirty="0" err="1">
                <a:hlinkClick r:id="rId8"/>
              </a:rPr>
              <a:t>skólinn</a:t>
            </a:r>
            <a:endParaRPr lang="en-US" sz="1650" b="1" dirty="0"/>
          </a:p>
        </p:txBody>
      </p:sp>
      <p:sp>
        <p:nvSpPr>
          <p:cNvPr id="39" name="Rounded Rectangle 38"/>
          <p:cNvSpPr/>
          <p:nvPr/>
        </p:nvSpPr>
        <p:spPr>
          <a:xfrm>
            <a:off x="320232" y="5685094"/>
            <a:ext cx="1337752" cy="525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 smtClean="0">
                <a:hlinkClick r:id="rId9"/>
              </a:rPr>
              <a:t>Tölvubraut</a:t>
            </a:r>
            <a:endParaRPr lang="en-US" b="1" dirty="0" smtClean="0"/>
          </a:p>
          <a:p>
            <a:pPr lvl="0" algn="ctr"/>
            <a:r>
              <a:rPr lang="en-US" sz="1200" b="1" dirty="0"/>
              <a:t>1. </a:t>
            </a:r>
            <a:r>
              <a:rPr lang="en-US" sz="1200" b="1" dirty="0" err="1"/>
              <a:t>námsár</a:t>
            </a:r>
            <a:endParaRPr 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08586" y="80666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>
                <a:hlinkClick r:id="rId10"/>
              </a:rPr>
              <a:t>Inntökuskilyrði</a:t>
            </a:r>
            <a:endParaRPr lang="is-IS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028286" y="5486875"/>
            <a:ext cx="2881" cy="1763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152660" y="3773344"/>
            <a:ext cx="1337751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600" dirty="0">
                <a:hlinkClick r:id="rId11"/>
              </a:rPr>
              <a:t>Rafvirkjun</a:t>
            </a:r>
            <a:endParaRPr lang="is-IS" sz="1600" dirty="0"/>
          </a:p>
        </p:txBody>
      </p:sp>
      <p:sp>
        <p:nvSpPr>
          <p:cNvPr id="28" name="Rounded Rectangle 27"/>
          <p:cNvSpPr/>
          <p:nvPr/>
        </p:nvSpPr>
        <p:spPr>
          <a:xfrm>
            <a:off x="3063373" y="2090774"/>
            <a:ext cx="1771586" cy="7553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50" b="1" dirty="0" err="1">
                <a:hlinkClick r:id="rId12"/>
              </a:rPr>
              <a:t>Byggingatækni</a:t>
            </a:r>
            <a:endParaRPr lang="en-US" sz="1650" b="1" dirty="0">
              <a:hlinkClick r:id="rId12"/>
            </a:endParaRPr>
          </a:p>
          <a:p>
            <a:pPr lvl="0" algn="ctr"/>
            <a:r>
              <a:rPr lang="en-US" sz="1650" b="1" dirty="0" err="1">
                <a:hlinkClick r:id="rId12"/>
              </a:rPr>
              <a:t>skólinn</a:t>
            </a:r>
            <a:endParaRPr lang="en-US" sz="165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3060855" y="3037067"/>
            <a:ext cx="1346488" cy="5534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>
                <a:hlinkClick r:id="rId13"/>
              </a:rPr>
              <a:t>Húsasmíði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060854" y="3746455"/>
            <a:ext cx="1346489" cy="5624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>
                <a:hlinkClick r:id="rId13"/>
              </a:rPr>
              <a:t>Húsgagna</a:t>
            </a:r>
            <a:endParaRPr lang="en-US" dirty="0">
              <a:hlinkClick r:id="rId13"/>
            </a:endParaRPr>
          </a:p>
          <a:p>
            <a:pPr lvl="0" algn="ctr"/>
            <a:r>
              <a:rPr lang="en-US" dirty="0" err="1">
                <a:hlinkClick r:id="rId13"/>
              </a:rPr>
              <a:t>smíði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3060854" y="4467996"/>
            <a:ext cx="1371963" cy="569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>
                <a:hlinkClick r:id="rId13"/>
              </a:rPr>
              <a:t>Pípulagnir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6108586" y="2094709"/>
            <a:ext cx="1771973" cy="777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50" b="1" dirty="0" err="1">
                <a:hlinkClick r:id="rId14"/>
              </a:rPr>
              <a:t>Véltækniskólinn</a:t>
            </a:r>
            <a:endParaRPr lang="en-US" sz="165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6386219" y="3035485"/>
            <a:ext cx="1345220" cy="524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b="1" dirty="0" err="1">
                <a:hlinkClick r:id="rId15"/>
              </a:rPr>
              <a:t>Grunndeild</a:t>
            </a:r>
            <a:r>
              <a:rPr lang="en-US" sz="1200" b="1" dirty="0">
                <a:hlinkClick r:id="rId15"/>
              </a:rPr>
              <a:t> </a:t>
            </a:r>
            <a:r>
              <a:rPr lang="en-US" sz="1200" b="1" dirty="0" err="1">
                <a:hlinkClick r:id="rId15"/>
              </a:rPr>
              <a:t>málm</a:t>
            </a:r>
            <a:r>
              <a:rPr lang="en-US" sz="1200" b="1" dirty="0">
                <a:hlinkClick r:id="rId15"/>
              </a:rPr>
              <a:t>- og </a:t>
            </a:r>
            <a:r>
              <a:rPr lang="en-US" sz="1200" b="1" dirty="0" err="1">
                <a:hlinkClick r:id="rId15"/>
              </a:rPr>
              <a:t>vélstjórnar</a:t>
            </a:r>
            <a:endParaRPr lang="en-US" sz="12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5368894" y="3766599"/>
            <a:ext cx="1366674" cy="497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>
                <a:hlinkClick r:id="rId16"/>
              </a:rPr>
              <a:t>Rennismíði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5364444" y="4467996"/>
            <a:ext cx="1405971" cy="486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15"/>
              </a:rPr>
              <a:t>Vélstjórn</a:t>
            </a:r>
            <a:r>
              <a:rPr lang="en-US" dirty="0" smtClean="0">
                <a:hlinkClick r:id="rId15"/>
              </a:rPr>
              <a:t> A+B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7543383" y="3773595"/>
            <a:ext cx="1351541" cy="500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>
                <a:hlinkClick r:id="rId17"/>
              </a:rPr>
              <a:t>Stálsmíði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057388" y="2821956"/>
            <a:ext cx="2881" cy="1763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7547127" y="4474183"/>
            <a:ext cx="1409803" cy="486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15"/>
              </a:rPr>
              <a:t>Vélvirkjun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266383" y="3570112"/>
            <a:ext cx="0" cy="1107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36" idx="3"/>
          </p:cNvCxnSpPr>
          <p:nvPr/>
        </p:nvCxnSpPr>
        <p:spPr>
          <a:xfrm flipH="1">
            <a:off x="6735568" y="4015393"/>
            <a:ext cx="26728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266383" y="4001645"/>
            <a:ext cx="244089" cy="3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67364" y="2844277"/>
            <a:ext cx="0" cy="1231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22" idx="3"/>
          </p:cNvCxnSpPr>
          <p:nvPr/>
        </p:nvCxnSpPr>
        <p:spPr>
          <a:xfrm flipH="1">
            <a:off x="1480780" y="3324804"/>
            <a:ext cx="18658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1471400" y="4068291"/>
            <a:ext cx="18658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43929" y="2844277"/>
            <a:ext cx="0" cy="1908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31" idx="3"/>
          </p:cNvCxnSpPr>
          <p:nvPr/>
        </p:nvCxnSpPr>
        <p:spPr>
          <a:xfrm flipH="1">
            <a:off x="4407343" y="3311922"/>
            <a:ext cx="236586" cy="1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4407343" y="4032354"/>
            <a:ext cx="244118" cy="11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4417866" y="4750923"/>
            <a:ext cx="23359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984175" y="3570112"/>
            <a:ext cx="10397" cy="1125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6770416" y="4677959"/>
            <a:ext cx="224156" cy="11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7266382" y="4662393"/>
            <a:ext cx="244089" cy="3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9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3675" dirty="0">
                <a:hlinkClick r:id="rId3"/>
              </a:rPr>
              <a:t>Tækniskólinn</a:t>
            </a:r>
            <a:r>
              <a:rPr lang="is-IS" sz="5400" dirty="0"/>
              <a:t/>
            </a:r>
            <a:br>
              <a:rPr lang="is-IS" sz="5400" dirty="0"/>
            </a:br>
            <a:r>
              <a:rPr lang="is-IS" sz="2175" dirty="0"/>
              <a:t>Kennt á Skólavörðuholti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531961"/>
            <a:ext cx="8370989" cy="4824390"/>
          </a:xfrm>
        </p:spPr>
        <p:txBody>
          <a:bodyPr/>
          <a:lstStyle/>
          <a:p>
            <a:endParaRPr lang="is-I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0CD7-1591-4241-A041-96BB22D8E13F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483" y="570193"/>
            <a:ext cx="1757363" cy="42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ounded Rectangle 27"/>
          <p:cNvSpPr/>
          <p:nvPr/>
        </p:nvSpPr>
        <p:spPr>
          <a:xfrm>
            <a:off x="2760517" y="4429307"/>
            <a:ext cx="1188132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100" dirty="0">
                <a:hlinkClick r:id=""/>
              </a:rPr>
              <a:t>Veggfóðrunar- og dúklagningar</a:t>
            </a:r>
          </a:p>
          <a:p>
            <a:pPr algn="ctr"/>
            <a:r>
              <a:rPr lang="is-IS" sz="1100" dirty="0">
                <a:hlinkClick r:id=""/>
              </a:rPr>
              <a:t>braut</a:t>
            </a:r>
            <a:endParaRPr lang="is-IS" sz="1100" dirty="0"/>
          </a:p>
        </p:txBody>
      </p:sp>
      <p:sp>
        <p:nvSpPr>
          <p:cNvPr id="40" name="Rounded Rectangle 39"/>
          <p:cNvSpPr/>
          <p:nvPr/>
        </p:nvSpPr>
        <p:spPr>
          <a:xfrm>
            <a:off x="2770209" y="3082967"/>
            <a:ext cx="1188132" cy="553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>
                <a:hlinkClick r:id=""/>
              </a:rPr>
              <a:t>Húsasmíða</a:t>
            </a:r>
          </a:p>
          <a:p>
            <a:pPr algn="ctr"/>
            <a:r>
              <a:rPr lang="is-IS" sz="1400" dirty="0">
                <a:hlinkClick r:id=""/>
              </a:rPr>
              <a:t>braut</a:t>
            </a:r>
            <a:endParaRPr lang="is-IS" sz="1400" dirty="0"/>
          </a:p>
        </p:txBody>
      </p:sp>
      <p:sp>
        <p:nvSpPr>
          <p:cNvPr id="42" name="Rounded Rectangle 41"/>
          <p:cNvSpPr/>
          <p:nvPr/>
        </p:nvSpPr>
        <p:spPr>
          <a:xfrm>
            <a:off x="834398" y="3090487"/>
            <a:ext cx="1188132" cy="551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>
                <a:hlinkClick r:id=""/>
              </a:rPr>
              <a:t>Húsgagna</a:t>
            </a:r>
          </a:p>
          <a:p>
            <a:pPr algn="ctr"/>
            <a:r>
              <a:rPr lang="is-IS" sz="1400" dirty="0">
                <a:hlinkClick r:id=""/>
              </a:rPr>
              <a:t>smíði</a:t>
            </a:r>
            <a:endParaRPr lang="is-IS" sz="1400" dirty="0"/>
          </a:p>
        </p:txBody>
      </p:sp>
      <p:sp>
        <p:nvSpPr>
          <p:cNvPr id="43" name="Rounded Rectangle 42"/>
          <p:cNvSpPr/>
          <p:nvPr/>
        </p:nvSpPr>
        <p:spPr>
          <a:xfrm>
            <a:off x="2760517" y="3751074"/>
            <a:ext cx="1188132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>
                <a:hlinkClick r:id="rId5"/>
              </a:rPr>
              <a:t>Málarabraut</a:t>
            </a:r>
            <a:endParaRPr lang="is-IS" sz="1400" dirty="0"/>
          </a:p>
        </p:txBody>
      </p:sp>
      <p:sp>
        <p:nvSpPr>
          <p:cNvPr id="44" name="Rounded Rectangle 43"/>
          <p:cNvSpPr/>
          <p:nvPr/>
        </p:nvSpPr>
        <p:spPr>
          <a:xfrm>
            <a:off x="839316" y="3758593"/>
            <a:ext cx="1183214" cy="551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>
                <a:hlinkClick r:id=""/>
              </a:rPr>
              <a:t>Múrsmíða</a:t>
            </a:r>
          </a:p>
          <a:p>
            <a:pPr algn="ctr"/>
            <a:r>
              <a:rPr lang="is-IS" sz="1400" dirty="0">
                <a:hlinkClick r:id=""/>
              </a:rPr>
              <a:t>braut</a:t>
            </a:r>
            <a:endParaRPr lang="is-IS" sz="14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2605714" y="2896765"/>
            <a:ext cx="4846" cy="1808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42" idx="3"/>
          </p:cNvCxnSpPr>
          <p:nvPr/>
        </p:nvCxnSpPr>
        <p:spPr>
          <a:xfrm flipH="1" flipV="1">
            <a:off x="2022530" y="3366200"/>
            <a:ext cx="154630" cy="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511266" y="2145885"/>
            <a:ext cx="1782198" cy="755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 smtClean="0">
                <a:hlinkClick r:id="rId6"/>
              </a:rPr>
              <a:t>Byggingatækni-</a:t>
            </a:r>
          </a:p>
          <a:p>
            <a:pPr algn="ctr"/>
            <a:r>
              <a:rPr lang="is-IS" b="1" dirty="0" smtClean="0">
                <a:hlinkClick r:id="rId6"/>
              </a:rPr>
              <a:t>skólinn</a:t>
            </a:r>
            <a:endParaRPr lang="is-IS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839317" y="4438534"/>
            <a:ext cx="1188132" cy="551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 err="1" smtClean="0">
                <a:hlinkClick r:id="rId7"/>
              </a:rPr>
              <a:t>Tækni-teiknun</a:t>
            </a:r>
            <a:endParaRPr lang="is-IS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2012664" y="4030232"/>
            <a:ext cx="154628" cy="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022531" y="4717733"/>
            <a:ext cx="154628" cy="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40" idx="1"/>
          </p:cNvCxnSpPr>
          <p:nvPr/>
        </p:nvCxnSpPr>
        <p:spPr>
          <a:xfrm>
            <a:off x="2602565" y="3359533"/>
            <a:ext cx="16764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592873" y="4022847"/>
            <a:ext cx="16764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602565" y="4708362"/>
            <a:ext cx="16764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643505" y="2145977"/>
            <a:ext cx="1803170" cy="7548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>
                <a:hlinkClick r:id="rId8"/>
              </a:rPr>
              <a:t>Raftækniskólinn</a:t>
            </a:r>
            <a:endParaRPr lang="is-IS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4958574" y="3616078"/>
            <a:ext cx="1188133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>
                <a:hlinkClick r:id=""/>
              </a:rPr>
              <a:t>Rafeinda</a:t>
            </a:r>
          </a:p>
          <a:p>
            <a:pPr algn="ctr"/>
            <a:r>
              <a:rPr lang="is-IS" sz="1400" dirty="0">
                <a:hlinkClick r:id=""/>
              </a:rPr>
              <a:t>virkjun</a:t>
            </a:r>
            <a:endParaRPr lang="is-IS" sz="1400" dirty="0"/>
          </a:p>
        </p:txBody>
      </p:sp>
      <p:sp>
        <p:nvSpPr>
          <p:cNvPr id="46" name="Rounded Rectangle 45"/>
          <p:cNvSpPr/>
          <p:nvPr/>
        </p:nvSpPr>
        <p:spPr>
          <a:xfrm>
            <a:off x="6826106" y="3632962"/>
            <a:ext cx="1188133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>
                <a:hlinkClick r:id=""/>
              </a:rPr>
              <a:t>Rafveitu</a:t>
            </a:r>
          </a:p>
          <a:p>
            <a:pPr algn="ctr"/>
            <a:r>
              <a:rPr lang="is-IS" sz="1400" dirty="0">
                <a:hlinkClick r:id=""/>
              </a:rPr>
              <a:t>virkjun</a:t>
            </a:r>
            <a:endParaRPr lang="is-IS" sz="1400" dirty="0"/>
          </a:p>
        </p:txBody>
      </p:sp>
      <p:sp>
        <p:nvSpPr>
          <p:cNvPr id="47" name="Rounded Rectangle 46"/>
          <p:cNvSpPr/>
          <p:nvPr/>
        </p:nvSpPr>
        <p:spPr>
          <a:xfrm>
            <a:off x="4958473" y="4311794"/>
            <a:ext cx="1188133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>
                <a:hlinkClick r:id="rId9"/>
              </a:rPr>
              <a:t>Rafvirkjun</a:t>
            </a:r>
            <a:endParaRPr lang="is-IS" sz="1400" dirty="0"/>
          </a:p>
        </p:txBody>
      </p:sp>
      <p:sp>
        <p:nvSpPr>
          <p:cNvPr id="48" name="Rounded Rectangle 47"/>
          <p:cNvSpPr/>
          <p:nvPr/>
        </p:nvSpPr>
        <p:spPr>
          <a:xfrm>
            <a:off x="6852608" y="4311794"/>
            <a:ext cx="1188133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 err="1" smtClean="0">
                <a:hlinkClick r:id="rId10"/>
              </a:rPr>
              <a:t>Rafvéla-virkjun</a:t>
            </a:r>
            <a:endParaRPr lang="is-IS" sz="1400" dirty="0"/>
          </a:p>
        </p:txBody>
      </p:sp>
      <p:sp>
        <p:nvSpPr>
          <p:cNvPr id="51" name="Rounded Rectangle 50"/>
          <p:cNvSpPr/>
          <p:nvPr/>
        </p:nvSpPr>
        <p:spPr>
          <a:xfrm>
            <a:off x="4958473" y="5007510"/>
            <a:ext cx="1213984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>
                <a:hlinkClick r:id="rId11"/>
              </a:rPr>
              <a:t>Hljóðtækni</a:t>
            </a:r>
            <a:endParaRPr lang="is-IS" sz="1400" dirty="0"/>
          </a:p>
          <a:p>
            <a:pPr algn="ctr"/>
            <a:r>
              <a:rPr lang="is-IS" sz="800" dirty="0"/>
              <a:t>Þarf að hafa lokið 2 árum í framhaldsskóla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889905" y="3087529"/>
            <a:ext cx="1310369" cy="447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b="1" dirty="0">
                <a:hlinkClick r:id="rId12"/>
              </a:rPr>
              <a:t>Grunnnám rafiðna</a:t>
            </a:r>
            <a:endParaRPr lang="is-IS" sz="1200" b="1" dirty="0"/>
          </a:p>
        </p:txBody>
      </p:sp>
      <p:cxnSp>
        <p:nvCxnSpPr>
          <p:cNvPr id="10" name="Straight Arrow Connector 9"/>
          <p:cNvCxnSpPr>
            <a:stCxn id="37" idx="2"/>
            <a:endCxn id="53" idx="0"/>
          </p:cNvCxnSpPr>
          <p:nvPr/>
        </p:nvCxnSpPr>
        <p:spPr>
          <a:xfrm flipH="1">
            <a:off x="6545090" y="2900821"/>
            <a:ext cx="1" cy="186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661714" y="3534846"/>
            <a:ext cx="12955" cy="1048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6156471" y="3886009"/>
            <a:ext cx="154629" cy="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6158426" y="4552361"/>
            <a:ext cx="154629" cy="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676325" y="3916327"/>
            <a:ext cx="16764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677032" y="4568488"/>
            <a:ext cx="16764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6172456" y="5287102"/>
            <a:ext cx="154629" cy="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439915" y="835594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hlinkClick r:id="rId13"/>
              </a:rPr>
              <a:t>Inntökuskilyrði</a:t>
            </a:r>
            <a:endParaRPr lang="is-I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173807" y="2896765"/>
            <a:ext cx="13116" cy="1820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307989" y="3521262"/>
            <a:ext cx="25750" cy="1779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9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50" dirty="0" err="1" smtClean="0">
                <a:hlinkClick r:id="rId3"/>
              </a:rPr>
              <a:t>Tækniskólinn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err="1" smtClean="0"/>
              <a:t>Kennt</a:t>
            </a:r>
            <a:r>
              <a:rPr lang="en-US" sz="2400" dirty="0" smtClean="0"/>
              <a:t> á </a:t>
            </a:r>
            <a:r>
              <a:rPr lang="en-US" sz="2400" dirty="0" err="1" smtClean="0"/>
              <a:t>Skólavörðuholti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A852-CAEB-41CB-9E10-90E3368E7370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376" y="667780"/>
            <a:ext cx="1757363" cy="42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3110720" y="5230722"/>
            <a:ext cx="1350150" cy="620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>
                <a:hlinkClick r:id="rId5"/>
              </a:rPr>
              <a:t>Nýbúabraut</a:t>
            </a:r>
            <a:endParaRPr lang="is-IS" sz="12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2654602" y="2765164"/>
            <a:ext cx="0" cy="1762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654602" y="3143206"/>
            <a:ext cx="324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654602" y="3845284"/>
            <a:ext cx="324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831960" y="5228238"/>
            <a:ext cx="135015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>
                <a:hlinkClick r:id="rId6"/>
              </a:rPr>
              <a:t>Starfsnámsbraut</a:t>
            </a:r>
            <a:endParaRPr lang="is-IS" sz="1200" dirty="0"/>
          </a:p>
        </p:txBody>
      </p:sp>
      <p:sp>
        <p:nvSpPr>
          <p:cNvPr id="46" name="Rounded Rectangle 45"/>
          <p:cNvSpPr/>
          <p:nvPr/>
        </p:nvSpPr>
        <p:spPr>
          <a:xfrm>
            <a:off x="832191" y="3514993"/>
            <a:ext cx="1193444" cy="562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>
                <a:hlinkClick r:id="rId7"/>
              </a:rPr>
              <a:t>Náttúrufræði stúdent - flugtækni</a:t>
            </a:r>
            <a:endParaRPr lang="is-IS" sz="1200" dirty="0"/>
          </a:p>
        </p:txBody>
      </p:sp>
      <p:sp>
        <p:nvSpPr>
          <p:cNvPr id="47" name="Rounded Rectangle 46"/>
          <p:cNvSpPr/>
          <p:nvPr/>
        </p:nvSpPr>
        <p:spPr>
          <a:xfrm>
            <a:off x="2990919" y="3523430"/>
            <a:ext cx="1204846" cy="562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>
                <a:hlinkClick r:id=""/>
              </a:rPr>
              <a:t>Náttúrufræði stúdent – </a:t>
            </a:r>
          </a:p>
          <a:p>
            <a:pPr algn="ctr"/>
            <a:r>
              <a:rPr lang="is-IS" sz="1200" dirty="0">
                <a:hlinkClick r:id=""/>
              </a:rPr>
              <a:t>raftækni</a:t>
            </a:r>
            <a:endParaRPr lang="is-IS" sz="1200" dirty="0"/>
          </a:p>
        </p:txBody>
      </p:sp>
      <p:sp>
        <p:nvSpPr>
          <p:cNvPr id="48" name="Rounded Rectangle 47"/>
          <p:cNvSpPr/>
          <p:nvPr/>
        </p:nvSpPr>
        <p:spPr>
          <a:xfrm>
            <a:off x="820760" y="2834192"/>
            <a:ext cx="1209458" cy="562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>
                <a:hlinkClick r:id=""/>
              </a:rPr>
              <a:t>Náttúrufræði stúdent – </a:t>
            </a:r>
          </a:p>
          <a:p>
            <a:pPr algn="ctr"/>
            <a:r>
              <a:rPr lang="is-IS" sz="1200" dirty="0">
                <a:hlinkClick r:id=""/>
              </a:rPr>
              <a:t>skipstækni</a:t>
            </a:r>
            <a:endParaRPr lang="is-IS" sz="1200" dirty="0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2366754" y="2765164"/>
            <a:ext cx="6846" cy="2388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2049564" y="3143206"/>
            <a:ext cx="324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2042718" y="3853600"/>
            <a:ext cx="324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049564" y="4528142"/>
            <a:ext cx="324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832190" y="4193727"/>
            <a:ext cx="1200291" cy="562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>
                <a:hlinkClick r:id=""/>
              </a:rPr>
              <a:t>Náttúrufræði stúdent – </a:t>
            </a:r>
          </a:p>
          <a:p>
            <a:pPr algn="ctr"/>
            <a:r>
              <a:rPr lang="is-IS" sz="1200" dirty="0">
                <a:hlinkClick r:id=""/>
              </a:rPr>
              <a:t>tölvutækni</a:t>
            </a:r>
            <a:endParaRPr lang="is-IS" sz="1200" dirty="0"/>
          </a:p>
        </p:txBody>
      </p:sp>
      <p:sp>
        <p:nvSpPr>
          <p:cNvPr id="35" name="Rounded Rectangle 34"/>
          <p:cNvSpPr/>
          <p:nvPr/>
        </p:nvSpPr>
        <p:spPr>
          <a:xfrm>
            <a:off x="2990919" y="2853407"/>
            <a:ext cx="1204155" cy="557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>
                <a:hlinkClick r:id=""/>
              </a:rPr>
              <a:t>Náttúrufræði stúdent – </a:t>
            </a:r>
          </a:p>
          <a:p>
            <a:pPr algn="ctr"/>
            <a:r>
              <a:rPr lang="is-IS" sz="1200" dirty="0">
                <a:hlinkClick r:id=""/>
              </a:rPr>
              <a:t>véltækni</a:t>
            </a:r>
            <a:endParaRPr lang="is-IS" sz="1200" dirty="0"/>
          </a:p>
        </p:txBody>
      </p:sp>
      <p:sp>
        <p:nvSpPr>
          <p:cNvPr id="38" name="Rounded Rectangle 37"/>
          <p:cNvSpPr/>
          <p:nvPr/>
        </p:nvSpPr>
        <p:spPr>
          <a:xfrm>
            <a:off x="2990919" y="4173868"/>
            <a:ext cx="1292235" cy="562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125" dirty="0">
                <a:hlinkClick r:id="rId8"/>
              </a:rPr>
              <a:t>Hönnunar- og nýsköpunarbraut</a:t>
            </a:r>
            <a:endParaRPr lang="is-IS" sz="1125" dirty="0"/>
          </a:p>
        </p:txBody>
      </p:sp>
      <p:sp>
        <p:nvSpPr>
          <p:cNvPr id="39" name="Rounded Rectangle 38"/>
          <p:cNvSpPr/>
          <p:nvPr/>
        </p:nvSpPr>
        <p:spPr>
          <a:xfrm>
            <a:off x="820760" y="4872461"/>
            <a:ext cx="1200291" cy="562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>
                <a:hlinkClick r:id="rId8"/>
              </a:rPr>
              <a:t>Stúdentspróf af fagbraut</a:t>
            </a:r>
            <a:endParaRPr lang="is-IS" sz="12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654602" y="4528142"/>
            <a:ext cx="324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042718" y="5146780"/>
            <a:ext cx="324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4977543" y="2863012"/>
            <a:ext cx="1217818" cy="560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>
                <a:hlinkClick r:id="rId9"/>
              </a:rPr>
              <a:t>Hársnyrtiiðn</a:t>
            </a:r>
            <a:endParaRPr lang="is-IS" sz="1200" dirty="0"/>
          </a:p>
        </p:txBody>
      </p:sp>
      <p:sp>
        <p:nvSpPr>
          <p:cNvPr id="55" name="Rounded Rectangle 54"/>
          <p:cNvSpPr/>
          <p:nvPr/>
        </p:nvSpPr>
        <p:spPr>
          <a:xfrm>
            <a:off x="5726564" y="2025967"/>
            <a:ext cx="1803170" cy="747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 smtClean="0">
                <a:hlinkClick r:id="rId10"/>
              </a:rPr>
              <a:t>Handverks</a:t>
            </a:r>
          </a:p>
          <a:p>
            <a:pPr algn="ctr"/>
            <a:r>
              <a:rPr lang="is-IS" b="1" dirty="0" smtClean="0">
                <a:hlinkClick r:id="rId10"/>
              </a:rPr>
              <a:t>skólinn</a:t>
            </a:r>
            <a:endParaRPr lang="is-IS" b="1" dirty="0"/>
          </a:p>
        </p:txBody>
      </p:sp>
      <p:sp>
        <p:nvSpPr>
          <p:cNvPr id="56" name="Rounded Rectangle 55"/>
          <p:cNvSpPr/>
          <p:nvPr/>
        </p:nvSpPr>
        <p:spPr>
          <a:xfrm>
            <a:off x="7133102" y="2853424"/>
            <a:ext cx="1216436" cy="558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>
                <a:hlinkClick r:id="rId11"/>
              </a:rPr>
              <a:t>Kjólasaumur</a:t>
            </a:r>
            <a:endParaRPr lang="is-IS" sz="1200" dirty="0"/>
          </a:p>
        </p:txBody>
      </p:sp>
      <p:sp>
        <p:nvSpPr>
          <p:cNvPr id="57" name="Rounded Rectangle 56"/>
          <p:cNvSpPr/>
          <p:nvPr/>
        </p:nvSpPr>
        <p:spPr>
          <a:xfrm>
            <a:off x="7158455" y="3530271"/>
            <a:ext cx="1217127" cy="576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>
                <a:hlinkClick r:id="rId12"/>
              </a:rPr>
              <a:t>Fatatækni</a:t>
            </a:r>
            <a:endParaRPr lang="is-IS" sz="1200" dirty="0"/>
          </a:p>
        </p:txBody>
      </p:sp>
      <p:sp>
        <p:nvSpPr>
          <p:cNvPr id="59" name="Rounded Rectangle 58"/>
          <p:cNvSpPr/>
          <p:nvPr/>
        </p:nvSpPr>
        <p:spPr>
          <a:xfrm>
            <a:off x="4977887" y="3530270"/>
            <a:ext cx="1217127" cy="560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>
                <a:hlinkClick r:id="rId13"/>
              </a:rPr>
              <a:t>Klæðskurður</a:t>
            </a:r>
            <a:endParaRPr lang="is-IS" sz="1200" dirty="0"/>
          </a:p>
        </p:txBody>
      </p:sp>
      <p:sp>
        <p:nvSpPr>
          <p:cNvPr id="60" name="Rounded Rectangle 59"/>
          <p:cNvSpPr/>
          <p:nvPr/>
        </p:nvSpPr>
        <p:spPr>
          <a:xfrm>
            <a:off x="7163011" y="4220763"/>
            <a:ext cx="1212572" cy="560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>
                <a:hlinkClick r:id="rId14"/>
              </a:rPr>
              <a:t>Gull- og silfursmíði</a:t>
            </a:r>
            <a:endParaRPr lang="is-IS" sz="1200" dirty="0"/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6525023" y="2765164"/>
            <a:ext cx="12471" cy="1088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6213458" y="3143206"/>
            <a:ext cx="324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6206612" y="3853600"/>
            <a:ext cx="324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819156" y="2773434"/>
            <a:ext cx="0" cy="1762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819156" y="3151476"/>
            <a:ext cx="324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819156" y="3853554"/>
            <a:ext cx="324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819156" y="4536413"/>
            <a:ext cx="324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1634704" y="2017402"/>
            <a:ext cx="1803170" cy="756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 smtClean="0">
                <a:hlinkClick r:id="rId8"/>
              </a:rPr>
              <a:t>Tæknimennta</a:t>
            </a:r>
          </a:p>
          <a:p>
            <a:pPr algn="ctr"/>
            <a:r>
              <a:rPr lang="is-IS" b="1" dirty="0" smtClean="0">
                <a:hlinkClick r:id="rId8"/>
              </a:rPr>
              <a:t>skólinn</a:t>
            </a:r>
            <a:endParaRPr lang="is-I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10527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hlinkClick r:id="rId15"/>
              </a:rPr>
              <a:t>Inntökuskilyrði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14910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75" dirty="0" err="1">
                <a:hlinkClick r:id="rId3"/>
              </a:rPr>
              <a:t>Tækniskólinn</a:t>
            </a:r>
            <a:r>
              <a:rPr lang="en-US" sz="3675" dirty="0"/>
              <a:t/>
            </a:r>
            <a:br>
              <a:rPr lang="en-US" sz="3675" dirty="0"/>
            </a:br>
            <a:r>
              <a:rPr lang="en-US" sz="2175" dirty="0" err="1"/>
              <a:t>Kennt</a:t>
            </a:r>
            <a:r>
              <a:rPr lang="en-US" sz="2175" dirty="0"/>
              <a:t> á </a:t>
            </a:r>
            <a:r>
              <a:rPr lang="en-US" sz="2175" dirty="0" err="1"/>
              <a:t>Skólavörðuholti</a:t>
            </a:r>
            <a:endParaRPr lang="en-US" sz="2175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0" indent="0">
              <a:buNone/>
            </a:pP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A852-CAEB-41CB-9E10-90E3368E737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375" y="605005"/>
            <a:ext cx="1757363" cy="42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6372200" y="846138"/>
            <a:ext cx="205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hlinkClick r:id="rId5"/>
              </a:rPr>
              <a:t>Inntökuskilyrði</a:t>
            </a:r>
            <a:endParaRPr lang="is-IS" dirty="0"/>
          </a:p>
        </p:txBody>
      </p:sp>
      <p:sp>
        <p:nvSpPr>
          <p:cNvPr id="38" name="Rounded Rectangle 37"/>
          <p:cNvSpPr/>
          <p:nvPr/>
        </p:nvSpPr>
        <p:spPr>
          <a:xfrm>
            <a:off x="1762281" y="4814097"/>
            <a:ext cx="1188132" cy="486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>
                <a:hlinkClick r:id="rId6"/>
              </a:rPr>
              <a:t>Bókband</a:t>
            </a:r>
            <a:endParaRPr lang="is-IS" sz="1400" dirty="0"/>
          </a:p>
        </p:txBody>
      </p:sp>
      <p:sp>
        <p:nvSpPr>
          <p:cNvPr id="39" name="Rounded Rectangle 38"/>
          <p:cNvSpPr/>
          <p:nvPr/>
        </p:nvSpPr>
        <p:spPr>
          <a:xfrm>
            <a:off x="1767602" y="5431556"/>
            <a:ext cx="1188132" cy="486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>
                <a:hlinkClick r:id="rId7"/>
              </a:rPr>
              <a:t>Grafísk miðlun</a:t>
            </a:r>
            <a:endParaRPr lang="is-IS" sz="1200" dirty="0"/>
          </a:p>
        </p:txBody>
      </p:sp>
      <p:sp>
        <p:nvSpPr>
          <p:cNvPr id="40" name="Rounded Rectangle 39"/>
          <p:cNvSpPr/>
          <p:nvPr/>
        </p:nvSpPr>
        <p:spPr>
          <a:xfrm>
            <a:off x="3330857" y="4793021"/>
            <a:ext cx="1188132" cy="486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>
                <a:hlinkClick r:id="rId8"/>
              </a:rPr>
              <a:t>Ljósmyndun</a:t>
            </a:r>
            <a:endParaRPr lang="is-IS" sz="1400" dirty="0"/>
          </a:p>
        </p:txBody>
      </p:sp>
      <p:sp>
        <p:nvSpPr>
          <p:cNvPr id="41" name="Rounded Rectangle 40"/>
          <p:cNvSpPr/>
          <p:nvPr/>
        </p:nvSpPr>
        <p:spPr>
          <a:xfrm>
            <a:off x="3337185" y="5419786"/>
            <a:ext cx="1188132" cy="486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>
                <a:hlinkClick r:id="rId9"/>
              </a:rPr>
              <a:t>Prentun</a:t>
            </a:r>
            <a:endParaRPr lang="is-IS" sz="1200" dirty="0"/>
          </a:p>
        </p:txBody>
      </p:sp>
      <p:cxnSp>
        <p:nvCxnSpPr>
          <p:cNvPr id="42" name="Straight Connector 41"/>
          <p:cNvCxnSpPr>
            <a:stCxn id="33" idx="2"/>
          </p:cNvCxnSpPr>
          <p:nvPr/>
        </p:nvCxnSpPr>
        <p:spPr>
          <a:xfrm>
            <a:off x="3121860" y="4751814"/>
            <a:ext cx="21207" cy="968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4985082" y="3302816"/>
            <a:ext cx="156617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600" dirty="0">
                <a:hlinkClick r:id="rId10"/>
              </a:rPr>
              <a:t>Tölvubraut</a:t>
            </a:r>
            <a:endParaRPr lang="is-I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951698" y="5047679"/>
            <a:ext cx="17988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2952164" y="5662813"/>
            <a:ext cx="184740" cy="11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36904" y="5048506"/>
            <a:ext cx="1939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4985082" y="4130803"/>
            <a:ext cx="156617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>
                <a:hlinkClick r:id="rId11"/>
              </a:rPr>
              <a:t>K2 tækni- og vísindaleiðin</a:t>
            </a:r>
            <a:endParaRPr lang="is-IS" sz="1400" dirty="0"/>
          </a:p>
        </p:txBody>
      </p:sp>
      <p:sp>
        <p:nvSpPr>
          <p:cNvPr id="29" name="Rounded Rectangle 28"/>
          <p:cNvSpPr/>
          <p:nvPr/>
        </p:nvSpPr>
        <p:spPr>
          <a:xfrm>
            <a:off x="4985082" y="4958790"/>
            <a:ext cx="1566174" cy="6371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>
                <a:hlinkClick r:id="rId12"/>
              </a:rPr>
              <a:t>Kvikmyndatækn</a:t>
            </a:r>
            <a:r>
              <a:rPr lang="is-IS" sz="1125" dirty="0">
                <a:hlinkClick r:id="rId12"/>
              </a:rPr>
              <a:t>i</a:t>
            </a:r>
            <a:endParaRPr lang="is-IS" sz="1125" dirty="0"/>
          </a:p>
        </p:txBody>
      </p:sp>
      <p:sp>
        <p:nvSpPr>
          <p:cNvPr id="31" name="Rounded Rectangle 30"/>
          <p:cNvSpPr/>
          <p:nvPr/>
        </p:nvSpPr>
        <p:spPr>
          <a:xfrm>
            <a:off x="3557560" y="2345557"/>
            <a:ext cx="1950544" cy="766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 smtClean="0">
                <a:hlinkClick r:id="rId13"/>
              </a:rPr>
              <a:t>Upplýsingatækni-</a:t>
            </a:r>
            <a:endParaRPr lang="is-IS" b="1" dirty="0">
              <a:hlinkClick r:id=""/>
            </a:endParaRPr>
          </a:p>
          <a:p>
            <a:pPr algn="ctr"/>
            <a:r>
              <a:rPr lang="is-IS" b="1" dirty="0">
                <a:hlinkClick r:id=""/>
              </a:rPr>
              <a:t>skólinn</a:t>
            </a:r>
            <a:endParaRPr lang="is-IS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2348496" y="3292371"/>
            <a:ext cx="156617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600" dirty="0">
                <a:hlinkClick r:id="rId14"/>
              </a:rPr>
              <a:t>Upplýsinga- og fjölmiðlabraut</a:t>
            </a:r>
            <a:endParaRPr lang="is-IS" sz="1600" dirty="0"/>
          </a:p>
        </p:txBody>
      </p:sp>
      <p:sp>
        <p:nvSpPr>
          <p:cNvPr id="33" name="Rounded Rectangle 32"/>
          <p:cNvSpPr/>
          <p:nvPr/>
        </p:nvSpPr>
        <p:spPr>
          <a:xfrm>
            <a:off x="2495252" y="4044672"/>
            <a:ext cx="1253215" cy="7071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>
                <a:hlinkClick r:id=""/>
              </a:rPr>
              <a:t>Grunnnám upplýsinga- og fjölmiðla</a:t>
            </a:r>
          </a:p>
          <a:p>
            <a:pPr algn="ctr"/>
            <a:r>
              <a:rPr lang="is-IS" sz="1200" dirty="0">
                <a:hlinkClick r:id=""/>
              </a:rPr>
              <a:t>greina</a:t>
            </a:r>
            <a:endParaRPr lang="is-IS" sz="12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136904" y="5674583"/>
            <a:ext cx="1939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33" idx="0"/>
          </p:cNvCxnSpPr>
          <p:nvPr/>
        </p:nvCxnSpPr>
        <p:spPr>
          <a:xfrm flipH="1">
            <a:off x="3121860" y="3997093"/>
            <a:ext cx="21208" cy="47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27986" y="3112008"/>
            <a:ext cx="0" cy="2188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727986" y="3626852"/>
            <a:ext cx="237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727986" y="4454839"/>
            <a:ext cx="237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727986" y="5298887"/>
            <a:ext cx="237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228355" y="3036732"/>
            <a:ext cx="1344" cy="59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929113" y="3626852"/>
            <a:ext cx="3012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761274" y="5431556"/>
            <a:ext cx="1188132" cy="486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>
                <a:hlinkClick r:id="rId7"/>
              </a:rPr>
              <a:t>Grafísk miðlun</a:t>
            </a:r>
            <a:endParaRPr lang="is-IS" sz="1400" dirty="0"/>
          </a:p>
        </p:txBody>
      </p:sp>
      <p:sp>
        <p:nvSpPr>
          <p:cNvPr id="34" name="Rounded Rectangle 33"/>
          <p:cNvSpPr/>
          <p:nvPr/>
        </p:nvSpPr>
        <p:spPr>
          <a:xfrm>
            <a:off x="3330857" y="5419786"/>
            <a:ext cx="1188132" cy="486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>
                <a:hlinkClick r:id="rId9"/>
              </a:rPr>
              <a:t>Prentun</a:t>
            </a:r>
            <a:endParaRPr lang="is-IS" sz="1400" dirty="0"/>
          </a:p>
        </p:txBody>
      </p:sp>
    </p:spTree>
    <p:extLst>
      <p:ext uri="{BB962C8B-B14F-4D97-AF65-F5344CB8AC3E}">
        <p14:creationId xmlns:p14="http://schemas.microsoft.com/office/powerpoint/2010/main" val="19463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75" dirty="0" err="1">
                <a:hlinkClick r:id="rId3"/>
              </a:rPr>
              <a:t>Tækniskólinn</a:t>
            </a:r>
            <a:r>
              <a:rPr lang="en-US" sz="3675" dirty="0"/>
              <a:t/>
            </a:r>
            <a:br>
              <a:rPr lang="en-US" sz="3675" dirty="0"/>
            </a:br>
            <a:r>
              <a:rPr lang="en-US" sz="2175" dirty="0" err="1"/>
              <a:t>Kennt</a:t>
            </a:r>
            <a:r>
              <a:rPr lang="en-US" sz="2175" dirty="0"/>
              <a:t> á </a:t>
            </a:r>
            <a:r>
              <a:rPr lang="en-US" sz="2175" dirty="0" err="1"/>
              <a:t>Háteigsvegi</a:t>
            </a:r>
            <a:endParaRPr lang="en-US" sz="2175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A852-CAEB-41CB-9E10-90E3368E737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240" y="635397"/>
            <a:ext cx="1757363" cy="42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Rounded Rectangle 39"/>
          <p:cNvSpPr/>
          <p:nvPr/>
        </p:nvSpPr>
        <p:spPr>
          <a:xfrm>
            <a:off x="1590541" y="2446692"/>
            <a:ext cx="1803170" cy="756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 err="1" smtClean="0">
                <a:hlinkClick r:id="rId5"/>
              </a:rPr>
              <a:t>Skipstjórnar-skólinn</a:t>
            </a:r>
            <a:endParaRPr lang="is-IS" b="1" dirty="0"/>
          </a:p>
        </p:txBody>
      </p:sp>
      <p:sp>
        <p:nvSpPr>
          <p:cNvPr id="44" name="Rounded Rectangle 43"/>
          <p:cNvSpPr/>
          <p:nvPr/>
        </p:nvSpPr>
        <p:spPr>
          <a:xfrm>
            <a:off x="1826888" y="3592884"/>
            <a:ext cx="1290456" cy="73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>
                <a:hlinkClick r:id="rId6"/>
              </a:rPr>
              <a:t>Skipstjórn námsstig A-D </a:t>
            </a:r>
            <a:endParaRPr lang="is-IS" sz="1400" dirty="0"/>
          </a:p>
        </p:txBody>
      </p:sp>
      <p:sp>
        <p:nvSpPr>
          <p:cNvPr id="54" name="Rounded Rectangle 53"/>
          <p:cNvSpPr/>
          <p:nvPr/>
        </p:nvSpPr>
        <p:spPr>
          <a:xfrm>
            <a:off x="5651615" y="2446692"/>
            <a:ext cx="1803170" cy="756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>
                <a:hlinkClick r:id="rId7"/>
              </a:rPr>
              <a:t>Véltækniskólinn</a:t>
            </a:r>
            <a:endParaRPr lang="is-IS" b="1" dirty="0"/>
          </a:p>
        </p:txBody>
      </p:sp>
      <p:sp>
        <p:nvSpPr>
          <p:cNvPr id="55" name="Rounded Rectangle 54"/>
          <p:cNvSpPr/>
          <p:nvPr/>
        </p:nvSpPr>
        <p:spPr>
          <a:xfrm>
            <a:off x="5894639" y="3591419"/>
            <a:ext cx="1317122" cy="688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 err="1" smtClean="0">
                <a:hlinkClick r:id="rId8"/>
              </a:rPr>
              <a:t>Vélstjórnar-braut</a:t>
            </a:r>
            <a:r>
              <a:rPr lang="is-IS" sz="1400" dirty="0" smtClean="0">
                <a:hlinkClick r:id="rId8"/>
              </a:rPr>
              <a:t> </a:t>
            </a:r>
            <a:r>
              <a:rPr lang="is-IS" sz="1400" dirty="0">
                <a:hlinkClick r:id="rId8"/>
              </a:rPr>
              <a:t>A-D réttindi </a:t>
            </a:r>
            <a:endParaRPr lang="is-I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553200" y="3247006"/>
            <a:ext cx="0" cy="344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472116" y="3261854"/>
            <a:ext cx="0" cy="329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56176" y="105687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err="1" smtClean="0">
                <a:hlinkClick r:id="rId9"/>
              </a:rPr>
              <a:t>Inntökuskylirði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1462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150" y="-171400"/>
            <a:ext cx="8229600" cy="1143000"/>
          </a:xfrm>
        </p:spPr>
        <p:txBody>
          <a:bodyPr/>
          <a:lstStyle/>
          <a:p>
            <a:pPr algn="ctr"/>
            <a:r>
              <a:rPr lang="is-IS" b="1" u="sng" dirty="0" smtClean="0">
                <a:latin typeface="Comic Sans MS" panose="030F0702030302020204" pitchFamily="66" charset="0"/>
              </a:rPr>
              <a:t>Vefsíður</a:t>
            </a:r>
            <a:endParaRPr lang="is-IS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27584"/>
            <a:ext cx="8513238" cy="603041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is-IS" sz="3200" dirty="0" smtClean="0">
                <a:hlinkClick r:id="rId2"/>
              </a:rPr>
              <a:t>Fagfólkið</a:t>
            </a:r>
            <a:endParaRPr lang="is-IS" sz="3200" dirty="0"/>
          </a:p>
          <a:p>
            <a:pPr marL="0" indent="0">
              <a:buNone/>
            </a:pPr>
            <a:r>
              <a:rPr lang="is-IS" sz="3200" dirty="0" smtClean="0"/>
              <a:t>    Viðtöl við fólk sem vinnur við hin ýmsu störf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s-IS" sz="3200" dirty="0" smtClean="0">
                <a:hlinkClick r:id="rId3"/>
              </a:rPr>
              <a:t>Næsta </a:t>
            </a:r>
            <a:r>
              <a:rPr lang="is-IS" sz="3200" dirty="0">
                <a:hlinkClick r:id="rId3"/>
              </a:rPr>
              <a:t>skref </a:t>
            </a:r>
            <a:endParaRPr lang="is-IS" sz="3200" dirty="0"/>
          </a:p>
          <a:p>
            <a:pPr marL="0" indent="0">
              <a:buNone/>
            </a:pPr>
            <a:r>
              <a:rPr lang="is-IS" sz="3200" dirty="0" smtClean="0"/>
              <a:t>    Upplýsingar </a:t>
            </a:r>
            <a:r>
              <a:rPr lang="is-IS" sz="3200" dirty="0"/>
              <a:t>um </a:t>
            </a:r>
            <a:r>
              <a:rPr lang="is-IS" sz="3200" dirty="0" smtClean="0"/>
              <a:t>störf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s-IS" sz="3200" dirty="0" smtClean="0">
                <a:hlinkClick r:id="rId4"/>
              </a:rPr>
              <a:t>Nám og störf</a:t>
            </a:r>
            <a:endParaRPr lang="is-IS" sz="3200" dirty="0"/>
          </a:p>
          <a:p>
            <a:pPr marL="0" indent="0">
              <a:buNone/>
            </a:pPr>
            <a:r>
              <a:rPr lang="is-IS" sz="3200" dirty="0" smtClean="0"/>
              <a:t>    Upplýsingar um nám og störf í iðngreinum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s-IS" sz="3200" dirty="0" smtClean="0">
                <a:hlinkClick r:id="rId5"/>
              </a:rPr>
              <a:t>Landspítalinn</a:t>
            </a:r>
            <a:r>
              <a:rPr lang="is-IS" sz="3200" dirty="0" smtClean="0"/>
              <a:t> </a:t>
            </a:r>
            <a:endParaRPr lang="is-IS" sz="3200" dirty="0"/>
          </a:p>
          <a:p>
            <a:pPr marL="0" indent="0">
              <a:buNone/>
            </a:pPr>
            <a:r>
              <a:rPr lang="is-IS" sz="3200" dirty="0" smtClean="0"/>
              <a:t>    Myndbönd um hin ýmsu störf innan spítalans</a:t>
            </a:r>
            <a:endParaRPr lang="is-IS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is-IS" sz="3200" dirty="0">
                <a:hlinkClick r:id="rId6"/>
              </a:rPr>
              <a:t>Evrópa unga </a:t>
            </a:r>
            <a:r>
              <a:rPr lang="is-IS" sz="3200" dirty="0" smtClean="0">
                <a:hlinkClick r:id="rId6"/>
              </a:rPr>
              <a:t>fólksins</a:t>
            </a:r>
            <a:r>
              <a:rPr lang="is-IS" sz="3200" dirty="0" smtClean="0"/>
              <a:t> </a:t>
            </a:r>
            <a:endParaRPr lang="is-IS" sz="3200" dirty="0"/>
          </a:p>
          <a:p>
            <a:pPr marL="0" indent="0">
              <a:buNone/>
            </a:pPr>
            <a:r>
              <a:rPr lang="is-IS" sz="3200" dirty="0" smtClean="0"/>
              <a:t>    Upplýsingar um styrki sem bjóðast ungu                 </a:t>
            </a:r>
            <a:r>
              <a:rPr lang="is-IS" sz="3200" dirty="0" err="1" smtClean="0"/>
              <a:t>fólki</a:t>
            </a:r>
            <a:r>
              <a:rPr lang="is-IS" sz="3200" dirty="0" smtClean="0"/>
              <a:t> tengt æskulýðsstarfi</a:t>
            </a:r>
            <a:endParaRPr lang="is-IS" sz="3200" dirty="0"/>
          </a:p>
          <a:p>
            <a:pPr marL="0" indent="0">
              <a:buNone/>
            </a:pPr>
            <a:endParaRPr lang="is-I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85FE-A928-473D-9405-1D4C53A2CFB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3675" dirty="0">
                <a:hlinkClick r:id="rId2"/>
              </a:rPr>
              <a:t>Tækniskólinn</a:t>
            </a:r>
            <a:r>
              <a:rPr lang="is-IS" sz="3675" dirty="0"/>
              <a:t/>
            </a:r>
            <a:br>
              <a:rPr lang="is-IS" sz="3675" dirty="0"/>
            </a:br>
            <a:endParaRPr lang="is-I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5" name="Rounded Rectangle 4"/>
          <p:cNvSpPr/>
          <p:nvPr/>
        </p:nvSpPr>
        <p:spPr>
          <a:xfrm>
            <a:off x="2483768" y="3386450"/>
            <a:ext cx="1295404" cy="7562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err="1" smtClean="0">
                <a:hlinkClick r:id="rId3"/>
              </a:rPr>
              <a:t>Flugvirkja-nám</a:t>
            </a:r>
            <a:endParaRPr lang="is-IS" dirty="0"/>
          </a:p>
          <a:p>
            <a:pPr algn="ctr"/>
            <a:r>
              <a:rPr lang="is-IS" sz="900" dirty="0"/>
              <a:t>Lágmarksaldur 18 ár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53963"/>
            <a:ext cx="1757363" cy="42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3203848" y="1956979"/>
            <a:ext cx="2630256" cy="919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b="1" i="0" dirty="0">
                <a:hlinkClick r:id="rId5"/>
              </a:rPr>
              <a:t>Flugskóli Íslands</a:t>
            </a:r>
            <a:endParaRPr lang="is-IS" sz="2000" b="1" i="0" dirty="0"/>
          </a:p>
        </p:txBody>
      </p:sp>
      <p:sp>
        <p:nvSpPr>
          <p:cNvPr id="12" name="Rounded Rectangle 11"/>
          <p:cNvSpPr/>
          <p:nvPr/>
        </p:nvSpPr>
        <p:spPr>
          <a:xfrm>
            <a:off x="3875991" y="3380099"/>
            <a:ext cx="1285969" cy="762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 err="1" smtClean="0">
                <a:hlinkClick r:id="rId6"/>
              </a:rPr>
              <a:t>Einka-flugmaður</a:t>
            </a:r>
            <a:endParaRPr lang="is-IS" sz="1400" dirty="0"/>
          </a:p>
        </p:txBody>
      </p:sp>
      <p:sp>
        <p:nvSpPr>
          <p:cNvPr id="19" name="Rounded Rectangle 18"/>
          <p:cNvSpPr/>
          <p:nvPr/>
        </p:nvSpPr>
        <p:spPr>
          <a:xfrm>
            <a:off x="2483768" y="4398132"/>
            <a:ext cx="1295404" cy="761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>
                <a:hlinkClick r:id="rId7"/>
              </a:rPr>
              <a:t>Flugskólinn - </a:t>
            </a:r>
          </a:p>
          <a:p>
            <a:pPr algn="ctr"/>
            <a:r>
              <a:rPr lang="is-IS" sz="1400" dirty="0">
                <a:hlinkClick r:id="rId7"/>
              </a:rPr>
              <a:t>bæklingur</a:t>
            </a:r>
            <a:endParaRPr lang="is-IS" sz="800" dirty="0"/>
          </a:p>
        </p:txBody>
      </p:sp>
      <p:sp>
        <p:nvSpPr>
          <p:cNvPr id="20" name="Rounded Rectangle 19"/>
          <p:cNvSpPr/>
          <p:nvPr/>
        </p:nvSpPr>
        <p:spPr>
          <a:xfrm>
            <a:off x="3921573" y="4398131"/>
            <a:ext cx="1300853" cy="761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>
                <a:hlinkClick r:id="rId8"/>
              </a:rPr>
              <a:t>Kynning á flugnámi -  bæklingur</a:t>
            </a:r>
            <a:endParaRPr lang="is-IS" sz="800" dirty="0"/>
          </a:p>
        </p:txBody>
      </p:sp>
      <p:sp>
        <p:nvSpPr>
          <p:cNvPr id="21" name="Rounded Rectangle 20"/>
          <p:cNvSpPr/>
          <p:nvPr/>
        </p:nvSpPr>
        <p:spPr>
          <a:xfrm>
            <a:off x="5364827" y="4398131"/>
            <a:ext cx="1303217" cy="761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>
                <a:hlinkClick r:id="rId9"/>
              </a:rPr>
              <a:t>Flugvirkjanám -  bæklingur</a:t>
            </a:r>
            <a:endParaRPr lang="is-IS"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5258779" y="3371591"/>
            <a:ext cx="1285969" cy="770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>
                <a:hlinkClick r:id=""/>
              </a:rPr>
              <a:t>Atvinnu-</a:t>
            </a:r>
          </a:p>
          <a:p>
            <a:pPr algn="ctr"/>
            <a:r>
              <a:rPr lang="is-IS" sz="1400" dirty="0">
                <a:hlinkClick r:id=""/>
              </a:rPr>
              <a:t>flugmaður</a:t>
            </a:r>
            <a:endParaRPr lang="is-IS" sz="1400" dirty="0"/>
          </a:p>
        </p:txBody>
      </p:sp>
      <p:cxnSp>
        <p:nvCxnSpPr>
          <p:cNvPr id="24" name="Straight Arrow Connector 23"/>
          <p:cNvCxnSpPr>
            <a:stCxn id="10" idx="2"/>
          </p:cNvCxnSpPr>
          <p:nvPr/>
        </p:nvCxnSpPr>
        <p:spPr>
          <a:xfrm flipH="1">
            <a:off x="3779172" y="2876883"/>
            <a:ext cx="739804" cy="457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2"/>
          </p:cNvCxnSpPr>
          <p:nvPr/>
        </p:nvCxnSpPr>
        <p:spPr>
          <a:xfrm flipH="1">
            <a:off x="4518975" y="2876883"/>
            <a:ext cx="1" cy="448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</p:cNvCxnSpPr>
          <p:nvPr/>
        </p:nvCxnSpPr>
        <p:spPr>
          <a:xfrm>
            <a:off x="4518976" y="2876883"/>
            <a:ext cx="766764" cy="494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228184" y="7647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hlinkClick r:id="rId10"/>
              </a:rPr>
              <a:t>Inntökuskilyrði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79507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715250" cy="777875"/>
          </a:xfrm>
        </p:spPr>
        <p:txBody>
          <a:bodyPr/>
          <a:lstStyle/>
          <a:p>
            <a:pPr algn="ctr"/>
            <a:r>
              <a:rPr lang="is-IS" sz="4400" dirty="0" err="1" smtClean="0">
                <a:hlinkClick r:id="rId3"/>
              </a:rPr>
              <a:t>Verzlunarskóli</a:t>
            </a:r>
            <a:r>
              <a:rPr lang="is-IS" sz="4400" dirty="0" smtClean="0">
                <a:hlinkClick r:id="rId3"/>
              </a:rPr>
              <a:t> Íslands </a:t>
            </a:r>
            <a:r>
              <a:rPr lang="is-IS" dirty="0" smtClean="0"/>
              <a:t>- </a:t>
            </a:r>
            <a:r>
              <a:rPr lang="is-IS" sz="1800" dirty="0" smtClean="0">
                <a:hlinkClick r:id="rId4"/>
              </a:rPr>
              <a:t>kynning</a:t>
            </a:r>
            <a:endParaRPr lang="is-I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A852-CAEB-41CB-9E10-90E3368E737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2033" name="Picture 49" descr="merki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88913"/>
            <a:ext cx="1033462" cy="1584325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3203848" y="1196752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400" b="1" i="0" dirty="0" smtClean="0">
                <a:hlinkClick r:id="rId7"/>
              </a:rPr>
              <a:t>Námsbrautir</a:t>
            </a:r>
            <a:endParaRPr lang="is-IS" sz="2400" b="1" i="0" dirty="0"/>
          </a:p>
        </p:txBody>
      </p:sp>
      <p:sp>
        <p:nvSpPr>
          <p:cNvPr id="17" name="Rounded Rectangle 16"/>
          <p:cNvSpPr/>
          <p:nvPr/>
        </p:nvSpPr>
        <p:spPr>
          <a:xfrm>
            <a:off x="2051720" y="4786672"/>
            <a:ext cx="1495334" cy="995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8"/>
              </a:rPr>
              <a:t>Nýsköpunar- og listabraut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051720" y="2621022"/>
            <a:ext cx="1566174" cy="987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9"/>
              </a:rPr>
              <a:t>Alþjóðabraut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1520" y="2149557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dirty="0" smtClean="0">
                <a:solidFill>
                  <a:schemeClr val="tx1"/>
                </a:solidFill>
                <a:hlinkClick r:id="rId9"/>
              </a:rPr>
              <a:t>Félags</a:t>
            </a:r>
          </a:p>
          <a:p>
            <a:pPr lvl="0" algn="ctr"/>
            <a:r>
              <a:rPr lang="is-IS" sz="1400" dirty="0" smtClean="0">
                <a:solidFill>
                  <a:schemeClr val="tx1"/>
                </a:solidFill>
                <a:hlinkClick r:id="rId9"/>
              </a:rPr>
              <a:t>vísindi</a:t>
            </a:r>
            <a:endParaRPr lang="is-I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1520" y="2790935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dirty="0" smtClean="0">
                <a:solidFill>
                  <a:schemeClr val="tx1"/>
                </a:solidFill>
                <a:latin typeface="Arial" charset="0"/>
                <a:hlinkClick r:id="rId9"/>
              </a:rPr>
              <a:t>Alþjóða</a:t>
            </a:r>
          </a:p>
          <a:p>
            <a:pPr lvl="0" algn="ctr"/>
            <a:r>
              <a:rPr lang="is-IS" sz="1400" dirty="0" smtClean="0">
                <a:solidFill>
                  <a:schemeClr val="tx1"/>
                </a:solidFill>
                <a:latin typeface="Arial" charset="0"/>
                <a:hlinkClick r:id="rId9"/>
              </a:rPr>
              <a:t>samskipti</a:t>
            </a:r>
            <a:endParaRPr lang="is-IS" sz="1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091066" y="2564903"/>
            <a:ext cx="1512168" cy="987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10"/>
              </a:rPr>
              <a:t>Náttúrufræði 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308304" y="2036574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dirty="0" smtClean="0">
                <a:solidFill>
                  <a:schemeClr val="tx1"/>
                </a:solidFill>
                <a:latin typeface="Arial" charset="0"/>
                <a:hlinkClick r:id="rId10"/>
              </a:rPr>
              <a:t>Eðlisfræði</a:t>
            </a:r>
          </a:p>
          <a:p>
            <a:pPr lvl="0" algn="ctr"/>
            <a:r>
              <a:rPr lang="is-IS" sz="1400" dirty="0" err="1" smtClean="0">
                <a:solidFill>
                  <a:schemeClr val="tx1"/>
                </a:solidFill>
                <a:latin typeface="Arial" charset="0"/>
                <a:hlinkClick r:id="rId10"/>
              </a:rPr>
              <a:t>lína</a:t>
            </a:r>
            <a:endParaRPr lang="is-IS" sz="1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308304" y="2734005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s-IS" sz="1400" dirty="0" smtClean="0">
              <a:solidFill>
                <a:schemeClr val="tx1"/>
              </a:solidFill>
              <a:latin typeface="Arial" charset="0"/>
              <a:hlinkClick r:id="rId11"/>
            </a:endParaRPr>
          </a:p>
          <a:p>
            <a:pPr lvl="0" algn="ctr"/>
            <a:r>
              <a:rPr lang="is-IS" sz="1400" dirty="0" smtClean="0">
                <a:solidFill>
                  <a:schemeClr val="tx1"/>
                </a:solidFill>
                <a:latin typeface="Arial" charset="0"/>
                <a:hlinkClick r:id="rId10"/>
              </a:rPr>
              <a:t>Líffræði</a:t>
            </a:r>
          </a:p>
          <a:p>
            <a:pPr lvl="0" algn="ctr"/>
            <a:r>
              <a:rPr lang="is-IS" sz="1400" dirty="0" err="1" smtClean="0">
                <a:solidFill>
                  <a:schemeClr val="tx1"/>
                </a:solidFill>
                <a:latin typeface="Arial" charset="0"/>
                <a:hlinkClick r:id="rId10"/>
              </a:rPr>
              <a:t>lína</a:t>
            </a:r>
            <a:endParaRPr lang="is-IS" sz="1400" dirty="0" smtClean="0">
              <a:solidFill>
                <a:schemeClr val="tx1"/>
              </a:solidFill>
              <a:latin typeface="Arial" charset="0"/>
            </a:endParaRPr>
          </a:p>
          <a:p>
            <a:pPr lvl="0" algn="ctr"/>
            <a:endParaRPr lang="is-IS" sz="1400" dirty="0" smtClean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38" name="Straight Arrow Connector 37"/>
          <p:cNvCxnSpPr>
            <a:stCxn id="18" idx="1"/>
          </p:cNvCxnSpPr>
          <p:nvPr/>
        </p:nvCxnSpPr>
        <p:spPr>
          <a:xfrm flipH="1" flipV="1">
            <a:off x="1395265" y="2621022"/>
            <a:ext cx="656455" cy="493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107767" y="4805773"/>
            <a:ext cx="1556979" cy="987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12"/>
              </a:rPr>
              <a:t>Viðskipta 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51520" y="3429000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dirty="0" smtClean="0">
                <a:solidFill>
                  <a:schemeClr val="tx1"/>
                </a:solidFill>
                <a:latin typeface="Arial" charset="0"/>
                <a:hlinkClick r:id="rId9"/>
              </a:rPr>
              <a:t>Ferðamála </a:t>
            </a:r>
            <a:r>
              <a:rPr lang="is-IS" sz="1400" dirty="0" err="1" smtClean="0">
                <a:solidFill>
                  <a:schemeClr val="tx1"/>
                </a:solidFill>
                <a:latin typeface="Arial" charset="0"/>
                <a:hlinkClick r:id="rId9"/>
              </a:rPr>
              <a:t>lína</a:t>
            </a:r>
            <a:endParaRPr lang="is-IS" sz="1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42527" y="4581128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dirty="0" smtClean="0">
                <a:solidFill>
                  <a:schemeClr val="tx1"/>
                </a:solidFill>
                <a:latin typeface="Arial" charset="0"/>
                <a:hlinkClick r:id="rId8"/>
              </a:rPr>
              <a:t>Sviðslistir</a:t>
            </a:r>
            <a:endParaRPr lang="is-IS" sz="1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42527" y="5264642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dirty="0" smtClean="0">
                <a:solidFill>
                  <a:schemeClr val="tx1"/>
                </a:solidFill>
                <a:latin typeface="Arial" charset="0"/>
                <a:hlinkClick r:id="rId8"/>
              </a:rPr>
              <a:t>Sjónlistir</a:t>
            </a:r>
            <a:endParaRPr lang="is-IS" sz="1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308304" y="3405539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s-IS" sz="1400" dirty="0" smtClean="0">
              <a:solidFill>
                <a:schemeClr val="tx1"/>
              </a:solidFill>
              <a:latin typeface="Arial" charset="0"/>
              <a:hlinkClick r:id="rId11"/>
            </a:endParaRPr>
          </a:p>
          <a:p>
            <a:pPr lvl="0" algn="ctr"/>
            <a:r>
              <a:rPr lang="is-IS" sz="1400" dirty="0" smtClean="0">
                <a:solidFill>
                  <a:schemeClr val="tx1"/>
                </a:solidFill>
                <a:latin typeface="Arial" charset="0"/>
                <a:hlinkClick r:id="rId10"/>
              </a:rPr>
              <a:t>Tölvulína</a:t>
            </a:r>
            <a:endParaRPr lang="is-IS" sz="1400" dirty="0" smtClean="0">
              <a:solidFill>
                <a:schemeClr val="tx1"/>
              </a:solidFill>
              <a:latin typeface="Arial" charset="0"/>
            </a:endParaRPr>
          </a:p>
          <a:p>
            <a:pPr lvl="0" algn="ctr"/>
            <a:endParaRPr lang="is-IS" sz="1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08304" y="4988446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s-IS" sz="1400" dirty="0" smtClean="0">
              <a:solidFill>
                <a:schemeClr val="tx1"/>
              </a:solidFill>
              <a:latin typeface="Arial" charset="0"/>
              <a:hlinkClick r:id="rId11"/>
            </a:endParaRPr>
          </a:p>
          <a:p>
            <a:pPr lvl="0" algn="ctr"/>
            <a:r>
              <a:rPr lang="is-IS" sz="1400" dirty="0" smtClean="0">
                <a:solidFill>
                  <a:schemeClr val="tx1"/>
                </a:solidFill>
                <a:latin typeface="Arial" charset="0"/>
                <a:hlinkClick r:id="rId12"/>
              </a:rPr>
              <a:t>Viðskipta</a:t>
            </a:r>
          </a:p>
          <a:p>
            <a:pPr lvl="0" algn="ctr"/>
            <a:r>
              <a:rPr lang="is-IS" sz="1400" dirty="0" err="1" smtClean="0">
                <a:solidFill>
                  <a:schemeClr val="tx1"/>
                </a:solidFill>
                <a:latin typeface="Arial" charset="0"/>
                <a:hlinkClick r:id="rId12"/>
              </a:rPr>
              <a:t>lína</a:t>
            </a:r>
            <a:endParaRPr lang="is-IS" sz="1400" dirty="0" smtClean="0">
              <a:solidFill>
                <a:schemeClr val="tx1"/>
              </a:solidFill>
              <a:latin typeface="Arial" charset="0"/>
            </a:endParaRPr>
          </a:p>
          <a:p>
            <a:pPr lvl="0" algn="ctr"/>
            <a:endParaRPr lang="is-IS" sz="1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308304" y="4288904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s-IS" sz="1400" dirty="0" smtClean="0">
              <a:solidFill>
                <a:schemeClr val="tx1"/>
              </a:solidFill>
              <a:latin typeface="Arial" charset="0"/>
              <a:hlinkClick r:id="rId11"/>
            </a:endParaRPr>
          </a:p>
          <a:p>
            <a:pPr lvl="0" algn="ctr"/>
            <a:r>
              <a:rPr lang="is-IS" sz="1400" dirty="0" smtClean="0">
                <a:solidFill>
                  <a:schemeClr val="tx1"/>
                </a:solidFill>
                <a:latin typeface="Arial" charset="0"/>
                <a:hlinkClick r:id="rId12"/>
              </a:rPr>
              <a:t>Hagfræði</a:t>
            </a:r>
          </a:p>
          <a:p>
            <a:pPr lvl="0" algn="ctr"/>
            <a:r>
              <a:rPr lang="is-IS" sz="1400" dirty="0" err="1" smtClean="0">
                <a:solidFill>
                  <a:schemeClr val="tx1"/>
                </a:solidFill>
                <a:latin typeface="Arial" charset="0"/>
                <a:hlinkClick r:id="rId12"/>
              </a:rPr>
              <a:t>lína</a:t>
            </a:r>
            <a:endParaRPr lang="is-IS" sz="1400" dirty="0" smtClean="0">
              <a:solidFill>
                <a:schemeClr val="tx1"/>
              </a:solidFill>
              <a:latin typeface="Arial" charset="0"/>
            </a:endParaRPr>
          </a:p>
          <a:p>
            <a:pPr lvl="0" algn="ctr"/>
            <a:endParaRPr lang="is-IS" sz="1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308304" y="5661248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s-IS" sz="1400" dirty="0" smtClean="0">
              <a:solidFill>
                <a:schemeClr val="tx1"/>
              </a:solidFill>
              <a:latin typeface="Arial" charset="0"/>
              <a:hlinkClick r:id="rId11"/>
            </a:endParaRPr>
          </a:p>
          <a:p>
            <a:pPr lvl="0" algn="ctr"/>
            <a:r>
              <a:rPr lang="is-IS" sz="1400" dirty="0" smtClean="0">
                <a:solidFill>
                  <a:schemeClr val="tx1"/>
                </a:solidFill>
                <a:latin typeface="Arial" charset="0"/>
                <a:hlinkClick r:id="rId12"/>
              </a:rPr>
              <a:t>Ferðamála</a:t>
            </a:r>
          </a:p>
          <a:p>
            <a:pPr lvl="0" algn="ctr"/>
            <a:r>
              <a:rPr lang="is-IS" sz="1400" dirty="0" err="1" smtClean="0">
                <a:solidFill>
                  <a:schemeClr val="tx1"/>
                </a:solidFill>
                <a:latin typeface="Arial" charset="0"/>
                <a:hlinkClick r:id="rId12"/>
              </a:rPr>
              <a:t>lína</a:t>
            </a:r>
            <a:endParaRPr lang="is-IS" sz="1400" dirty="0" smtClean="0">
              <a:solidFill>
                <a:schemeClr val="tx1"/>
              </a:solidFill>
              <a:latin typeface="Arial" charset="0"/>
            </a:endParaRPr>
          </a:p>
          <a:p>
            <a:pPr lvl="0" algn="ctr"/>
            <a:endParaRPr lang="is-IS" sz="1400" dirty="0" smtClean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95936" y="2060848"/>
            <a:ext cx="0" cy="3238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644008" y="2036574"/>
            <a:ext cx="0" cy="3238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617894" y="3058901"/>
            <a:ext cx="3780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3617894" y="5280670"/>
            <a:ext cx="3780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644008" y="3069802"/>
            <a:ext cx="4236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644008" y="5264642"/>
            <a:ext cx="4236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8" idx="1"/>
          </p:cNvCxnSpPr>
          <p:nvPr/>
        </p:nvCxnSpPr>
        <p:spPr>
          <a:xfrm flipH="1" flipV="1">
            <a:off x="1395266" y="3076557"/>
            <a:ext cx="656454" cy="38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8" idx="1"/>
          </p:cNvCxnSpPr>
          <p:nvPr/>
        </p:nvCxnSpPr>
        <p:spPr>
          <a:xfrm flipH="1">
            <a:off x="1420588" y="3115021"/>
            <a:ext cx="631132" cy="475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1420588" y="5028496"/>
            <a:ext cx="618472" cy="247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1433249" y="5284440"/>
            <a:ext cx="618472" cy="160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2" idx="3"/>
          </p:cNvCxnSpPr>
          <p:nvPr/>
        </p:nvCxnSpPr>
        <p:spPr>
          <a:xfrm flipV="1">
            <a:off x="6603234" y="2441781"/>
            <a:ext cx="633062" cy="617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2" idx="3"/>
            <a:endCxn id="24" idx="1"/>
          </p:cNvCxnSpPr>
          <p:nvPr/>
        </p:nvCxnSpPr>
        <p:spPr>
          <a:xfrm flipV="1">
            <a:off x="6603234" y="3026229"/>
            <a:ext cx="705070" cy="326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2" idx="3"/>
          </p:cNvCxnSpPr>
          <p:nvPr/>
        </p:nvCxnSpPr>
        <p:spPr>
          <a:xfrm>
            <a:off x="6603234" y="3058902"/>
            <a:ext cx="633062" cy="4939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6610570" y="4719936"/>
            <a:ext cx="633062" cy="617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6610570" y="5304384"/>
            <a:ext cx="705070" cy="326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672082" y="5361315"/>
            <a:ext cx="571550" cy="469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618834" y="981075"/>
            <a:ext cx="201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hlinkClick r:id="rId13"/>
              </a:rPr>
              <a:t>Inntökuskilyrði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48450"/>
            <a:ext cx="8435280" cy="617869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is-IS" sz="7200" dirty="0" smtClean="0">
                <a:latin typeface="Comic Sans MS" panose="030F0702030302020204" pitchFamily="66" charset="0"/>
              </a:rPr>
              <a:t>Reykjanes</a:t>
            </a:r>
            <a:endParaRPr lang="is-IS" sz="7200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0CD7-1591-4241-A041-96BB22D8E13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3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715250" cy="777875"/>
          </a:xfrm>
        </p:spPr>
        <p:txBody>
          <a:bodyPr>
            <a:normAutofit/>
          </a:bodyPr>
          <a:lstStyle/>
          <a:p>
            <a:pPr algn="ctr"/>
            <a:r>
              <a:rPr lang="is-IS" sz="4400" dirty="0" smtClean="0">
                <a:hlinkClick r:id="rId3"/>
              </a:rPr>
              <a:t>Fisktækniskólinn</a:t>
            </a:r>
            <a:endParaRPr lang="is-I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A852-CAEB-41CB-9E10-90E3368E737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203848" y="1196752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400" b="1" i="0" dirty="0" smtClean="0">
                <a:hlinkClick r:id="rId4"/>
              </a:rPr>
              <a:t>Námslínur</a:t>
            </a:r>
            <a:endParaRPr lang="is-IS" sz="2400" b="1" i="0" dirty="0"/>
          </a:p>
        </p:txBody>
      </p:sp>
      <p:sp>
        <p:nvSpPr>
          <p:cNvPr id="17" name="Rounded Rectangle 16"/>
          <p:cNvSpPr/>
          <p:nvPr/>
        </p:nvSpPr>
        <p:spPr>
          <a:xfrm>
            <a:off x="2051720" y="4786672"/>
            <a:ext cx="1495334" cy="995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5"/>
              </a:rPr>
              <a:t>Netagerð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051720" y="2621022"/>
            <a:ext cx="1566174" cy="987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6"/>
              </a:rPr>
              <a:t>Fiskvinnsla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091066" y="2564903"/>
            <a:ext cx="1512168" cy="987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7"/>
              </a:rPr>
              <a:t>Sjómennska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107767" y="4805773"/>
            <a:ext cx="1556979" cy="987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8"/>
              </a:rPr>
              <a:t>Fiskeldi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95936" y="2060848"/>
            <a:ext cx="0" cy="3238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644008" y="2036574"/>
            <a:ext cx="0" cy="3238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617894" y="3058901"/>
            <a:ext cx="3780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3617894" y="5280670"/>
            <a:ext cx="3780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644008" y="3069802"/>
            <a:ext cx="4236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644008" y="5264642"/>
            <a:ext cx="4236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618834" y="981075"/>
            <a:ext cx="201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hlinkClick r:id="rId3"/>
              </a:rPr>
              <a:t>Inntökuskilyrði</a:t>
            </a:r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7774"/>
            <a:ext cx="2400672" cy="54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6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715250" cy="777875"/>
          </a:xfrm>
        </p:spPr>
        <p:txBody>
          <a:bodyPr>
            <a:normAutofit/>
          </a:bodyPr>
          <a:lstStyle/>
          <a:p>
            <a:pPr algn="ctr"/>
            <a:r>
              <a:rPr lang="is-IS" sz="4400" dirty="0" smtClean="0">
                <a:hlinkClick r:id="rId3"/>
              </a:rPr>
              <a:t>Fjölbrautaskóli Suðurnesja</a:t>
            </a:r>
            <a:endParaRPr lang="is-I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A852-CAEB-41CB-9E10-90E3368E737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858525" y="1792741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400" b="1" i="0" dirty="0" smtClean="0">
                <a:hlinkClick r:id="rId4"/>
              </a:rPr>
              <a:t>Stúdentsnám</a:t>
            </a:r>
            <a:endParaRPr lang="is-IS" sz="2400" b="1" i="0" dirty="0"/>
          </a:p>
        </p:txBody>
      </p:sp>
      <p:sp>
        <p:nvSpPr>
          <p:cNvPr id="18" name="Rounded Rectangle 17"/>
          <p:cNvSpPr/>
          <p:nvPr/>
        </p:nvSpPr>
        <p:spPr>
          <a:xfrm>
            <a:off x="1858525" y="3628764"/>
            <a:ext cx="1566174" cy="735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5"/>
              </a:rPr>
              <a:t>Fjölgreina 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858525" y="2766620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6"/>
              </a:rPr>
              <a:t>Félagsvísindabraut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8834" y="981075"/>
            <a:ext cx="201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hlinkClick r:id="rId7"/>
              </a:rPr>
              <a:t>Inntökuskilyrði</a:t>
            </a:r>
            <a:endParaRPr lang="is-I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952"/>
            <a:ext cx="609685" cy="1181265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858525" y="4474623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9"/>
              </a:rPr>
              <a:t>Raunvísinda 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02710" y="1792741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400" b="1" i="0" dirty="0" smtClean="0">
                <a:hlinkClick r:id="rId10"/>
              </a:rPr>
              <a:t>Annað bóknám</a:t>
            </a:r>
            <a:endParaRPr lang="is-IS" sz="2400" b="1" i="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770928" y="2506256"/>
            <a:ext cx="0" cy="2382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10888" y="3127139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425255" y="3971546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410888" y="4875040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4667412" y="4432115"/>
            <a:ext cx="1574590" cy="727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11"/>
              </a:rPr>
              <a:t>Almenn braut verknámslína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200689" y="4430739"/>
            <a:ext cx="1574590" cy="727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12"/>
              </a:rPr>
              <a:t>Almenn braut bóknámslína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187504" y="3610329"/>
            <a:ext cx="1574590" cy="727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13"/>
              </a:rPr>
              <a:t>Almenn braut listnámslína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667412" y="3610329"/>
            <a:ext cx="1574590" cy="727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14"/>
              </a:rPr>
              <a:t>Almenn braut íþrótta- og heilbrigðislína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685493" y="2788543"/>
            <a:ext cx="1574590" cy="727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15"/>
              </a:rPr>
              <a:t>Starfsbraut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187504" y="2789919"/>
            <a:ext cx="1574590" cy="727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16"/>
              </a:rPr>
              <a:t>Almenn braut fornám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6495490" y="2672756"/>
            <a:ext cx="0" cy="2129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40" idx="3"/>
          </p:cNvCxnSpPr>
          <p:nvPr/>
        </p:nvCxnSpPr>
        <p:spPr>
          <a:xfrm flipH="1">
            <a:off x="6260083" y="3147823"/>
            <a:ext cx="235407" cy="4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6242002" y="3967413"/>
            <a:ext cx="235407" cy="4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6238024" y="4802479"/>
            <a:ext cx="235407" cy="4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917543" y="3147135"/>
            <a:ext cx="227932" cy="5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158254" y="3968925"/>
            <a:ext cx="227932" cy="5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914603" y="4802479"/>
            <a:ext cx="227932" cy="5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897953" y="2656837"/>
            <a:ext cx="6812" cy="2145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904765" y="3963855"/>
            <a:ext cx="227932" cy="5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9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85FE-A928-473D-9405-1D4C53A2CFB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75656" y="378570"/>
            <a:ext cx="62050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4400" i="0" dirty="0">
                <a:latin typeface="+mj-lt"/>
                <a:hlinkClick r:id="rId2"/>
              </a:rPr>
              <a:t>Fjölbrautaskóli Suðurnesja</a:t>
            </a:r>
            <a:endParaRPr lang="is-IS" sz="4400" i="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952"/>
            <a:ext cx="609685" cy="11812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331640" y="1521570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400" b="1" i="0" dirty="0" smtClean="0">
                <a:hlinkClick r:id="rId4"/>
              </a:rPr>
              <a:t>Verknám</a:t>
            </a:r>
            <a:endParaRPr lang="is-IS" sz="2400" b="1" i="0" dirty="0"/>
          </a:p>
        </p:txBody>
      </p:sp>
      <p:sp>
        <p:nvSpPr>
          <p:cNvPr id="7" name="Rounded Rectangle 6"/>
          <p:cNvSpPr/>
          <p:nvPr/>
        </p:nvSpPr>
        <p:spPr>
          <a:xfrm>
            <a:off x="530430" y="2580257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200" i="0" dirty="0" smtClean="0">
                <a:solidFill>
                  <a:schemeClr val="tx1"/>
                </a:solidFill>
                <a:latin typeface="Arial" charset="0"/>
                <a:hlinkClick r:id="rId5"/>
              </a:rPr>
              <a:t>Grunnnám bygginga- og mannvirkjagreina</a:t>
            </a:r>
            <a:endParaRPr lang="is-IS" sz="12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0835" y="5218478"/>
            <a:ext cx="1442817" cy="622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i="0" dirty="0" smtClean="0">
                <a:solidFill>
                  <a:schemeClr val="tx1"/>
                </a:solidFill>
                <a:latin typeface="Arial" charset="0"/>
                <a:hlinkClick r:id="rId6"/>
              </a:rPr>
              <a:t>Vélstjórnarnám</a:t>
            </a:r>
            <a:endParaRPr lang="is-IS" sz="14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0835" y="5968396"/>
            <a:ext cx="1442817" cy="62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i="0" dirty="0" smtClean="0">
                <a:solidFill>
                  <a:schemeClr val="tx1"/>
                </a:solidFill>
                <a:latin typeface="Arial" charset="0"/>
                <a:hlinkClick r:id="rId7"/>
              </a:rPr>
              <a:t>Grunnnám málmiðngreina</a:t>
            </a:r>
            <a:endParaRPr lang="is-IS" sz="14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4013" y="4339168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i="0" dirty="0" smtClean="0">
                <a:solidFill>
                  <a:schemeClr val="tx1"/>
                </a:solidFill>
                <a:latin typeface="Arial" charset="0"/>
                <a:hlinkClick r:id="rId8"/>
              </a:rPr>
              <a:t>Grunnnám málm- og véltæknigreina</a:t>
            </a:r>
            <a:endParaRPr lang="is-IS" sz="14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07409" y="2580257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9"/>
              </a:rPr>
              <a:t>Grunnnám rafiðna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0430" y="3459567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10"/>
              </a:rPr>
              <a:t>Hársnyrtiiðn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707409" y="4338875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11"/>
              </a:rPr>
              <a:t>Iðnbraut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07409" y="3459566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12"/>
              </a:rPr>
              <a:t>Netagerð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33365" y="2385666"/>
            <a:ext cx="0" cy="2329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77381" y="2385666"/>
            <a:ext cx="0" cy="2329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101887" y="2932104"/>
            <a:ext cx="2425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32813" y="5091130"/>
            <a:ext cx="0" cy="1329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631409" y="5594605"/>
            <a:ext cx="2014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631409" y="6409889"/>
            <a:ext cx="2014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7236296" y="2464551"/>
            <a:ext cx="1574590" cy="727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13"/>
              </a:rPr>
              <a:t>Tölvufræði 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868144" y="1457026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400" b="1" i="0" dirty="0" smtClean="0">
                <a:hlinkClick r:id="rId14"/>
              </a:rPr>
              <a:t>Starfsnám</a:t>
            </a:r>
            <a:endParaRPr lang="is-IS" sz="2400" b="1" i="0" dirty="0"/>
          </a:p>
        </p:txBody>
      </p:sp>
      <p:sp>
        <p:nvSpPr>
          <p:cNvPr id="34" name="Rounded Rectangle 33"/>
          <p:cNvSpPr/>
          <p:nvPr/>
        </p:nvSpPr>
        <p:spPr>
          <a:xfrm>
            <a:off x="5080849" y="3391925"/>
            <a:ext cx="1574590" cy="735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15"/>
              </a:rPr>
              <a:t>Ferðaþjónustubraut 1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090770" y="3835695"/>
            <a:ext cx="2425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090770" y="4709482"/>
            <a:ext cx="2425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477381" y="2932104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477381" y="3835694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477381" y="4709482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843808" y="2867560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5080849" y="2488758"/>
            <a:ext cx="1574590" cy="735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16"/>
              </a:rPr>
              <a:t>Tölvuþjónustu 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251915" y="3391924"/>
            <a:ext cx="1574590" cy="735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17"/>
              </a:rPr>
              <a:t>Ferðaþjónustubraut 2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080849" y="4295092"/>
            <a:ext cx="1574590" cy="735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18"/>
              </a:rPr>
              <a:t>Heilbrigðis- og félagsþjónustu 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236296" y="4295092"/>
            <a:ext cx="1574590" cy="735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19"/>
              </a:rPr>
              <a:t>Íþróttabraut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091600" y="5149642"/>
            <a:ext cx="1574590" cy="735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20"/>
              </a:rPr>
              <a:t>Listnámsbraut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251915" y="5146821"/>
            <a:ext cx="1574590" cy="735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21"/>
              </a:rPr>
              <a:t>Sjúkraliða 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091600" y="5988584"/>
            <a:ext cx="1574590" cy="735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22"/>
              </a:rPr>
              <a:t>Verslunar- og þjónustubraut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313097" y="5968396"/>
            <a:ext cx="1574590" cy="735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500" i="0" dirty="0" smtClean="0">
                <a:solidFill>
                  <a:schemeClr val="tx1"/>
                </a:solidFill>
                <a:latin typeface="Arial" charset="0"/>
                <a:hlinkClick r:id="rId23"/>
              </a:rPr>
              <a:t>Öryggis- og björgunarbraut</a:t>
            </a:r>
            <a:endParaRPr lang="is-IS" sz="1500" i="0" dirty="0" smtClean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6876256" y="2294897"/>
            <a:ext cx="0" cy="4061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6666190" y="2856523"/>
            <a:ext cx="2100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6666190" y="3753269"/>
            <a:ext cx="2100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6655439" y="4628701"/>
            <a:ext cx="2100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6655439" y="5519052"/>
            <a:ext cx="2100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6666499" y="6356349"/>
            <a:ext cx="2100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041409" y="2244049"/>
            <a:ext cx="18982" cy="4112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060391" y="2828223"/>
            <a:ext cx="175905" cy="28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7028346" y="3750967"/>
            <a:ext cx="2079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7041410" y="4628701"/>
            <a:ext cx="2079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7028345" y="5529938"/>
            <a:ext cx="2079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7041409" y="6356349"/>
            <a:ext cx="2079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2754865" y="5621833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24"/>
              </a:rPr>
              <a:t>Viðbótarnám til stúdentsprófs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8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65126"/>
            <a:ext cx="8119814" cy="616021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is-IS" sz="7200" dirty="0" smtClean="0">
                <a:latin typeface="Comic Sans MS" panose="030F0702030302020204" pitchFamily="66" charset="0"/>
              </a:rPr>
              <a:t>Vesturland</a:t>
            </a:r>
            <a:endParaRPr lang="is-IS" sz="7200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0CD7-1591-4241-A041-96BB22D8E13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20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400" dirty="0" smtClean="0">
                <a:hlinkClick r:id="rId2"/>
              </a:rPr>
              <a:t>Fjölbrautaskóli Snæfellinga</a:t>
            </a:r>
            <a:endParaRPr lang="is-I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0CD7-1591-4241-A041-96BB22D8E13F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1042087" cy="755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92280" y="123247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hlinkClick r:id="rId4"/>
              </a:rPr>
              <a:t>Inntökuskilyrði</a:t>
            </a:r>
            <a:endParaRPr lang="is-IS" dirty="0"/>
          </a:p>
        </p:txBody>
      </p:sp>
      <p:sp>
        <p:nvSpPr>
          <p:cNvPr id="6" name="Rounded Rectangle 5"/>
          <p:cNvSpPr/>
          <p:nvPr/>
        </p:nvSpPr>
        <p:spPr>
          <a:xfrm>
            <a:off x="3455876" y="1723550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400" b="1" i="0" dirty="0" smtClean="0">
                <a:hlinkClick r:id="rId5"/>
              </a:rPr>
              <a:t>Námsbrautir</a:t>
            </a:r>
            <a:endParaRPr lang="is-IS" sz="2400" b="1" i="0" dirty="0"/>
          </a:p>
        </p:txBody>
      </p:sp>
      <p:sp>
        <p:nvSpPr>
          <p:cNvPr id="7" name="Rounded Rectangle 6"/>
          <p:cNvSpPr/>
          <p:nvPr/>
        </p:nvSpPr>
        <p:spPr>
          <a:xfrm>
            <a:off x="2451272" y="2980852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i="0" dirty="0" smtClean="0">
                <a:solidFill>
                  <a:schemeClr val="tx1"/>
                </a:solidFill>
                <a:latin typeface="Arial" charset="0"/>
                <a:hlinkClick r:id="rId6"/>
              </a:rPr>
              <a:t>Félags- og hugvísindabraut</a:t>
            </a:r>
            <a:endParaRPr lang="is-IS" sz="14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67150" y="3999363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i="0" dirty="0" smtClean="0">
                <a:solidFill>
                  <a:schemeClr val="tx1"/>
                </a:solidFill>
                <a:latin typeface="Arial" charset="0"/>
                <a:hlinkClick r:id="rId7"/>
              </a:rPr>
              <a:t>Opin braut</a:t>
            </a:r>
            <a:endParaRPr lang="is-IS" sz="14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52857" y="2962787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n-NO" sz="1400" i="0" dirty="0" smtClean="0">
                <a:solidFill>
                  <a:schemeClr val="tx1"/>
                </a:solidFill>
                <a:latin typeface="Arial" charset="0"/>
                <a:hlinkClick r:id="rId8"/>
              </a:rPr>
              <a:t>Náttúru- og raunvísinda braut</a:t>
            </a:r>
            <a:endParaRPr lang="is-IS" sz="13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52857" y="3999363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i="0" dirty="0" smtClean="0">
                <a:solidFill>
                  <a:schemeClr val="tx1"/>
                </a:solidFill>
                <a:latin typeface="Arial" charset="0"/>
                <a:hlinkClick r:id="rId9"/>
              </a:rPr>
              <a:t>Framhaldsskóla braut</a:t>
            </a:r>
            <a:endParaRPr lang="is-IS" sz="1400" i="0" dirty="0" smtClean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040872" y="3323812"/>
            <a:ext cx="3421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057847" y="4390300"/>
            <a:ext cx="3421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25328" y="3323812"/>
            <a:ext cx="3648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16016" y="4390300"/>
            <a:ext cx="3648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00022" y="2342942"/>
            <a:ext cx="0" cy="2047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16016" y="2502530"/>
            <a:ext cx="0" cy="1887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9355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400" dirty="0" smtClean="0">
                <a:hlinkClick r:id="rId2"/>
              </a:rPr>
              <a:t>Fjölbrautaskóli Vesturlands</a:t>
            </a:r>
            <a:endParaRPr lang="is-I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0CD7-1591-4241-A041-96BB22D8E13F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4175"/>
            <a:ext cx="1238250" cy="9239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97304" y="1945965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400" b="1" i="0" dirty="0" smtClean="0">
                <a:hlinkClick r:id="rId4"/>
              </a:rPr>
              <a:t>Bóknám</a:t>
            </a:r>
            <a:endParaRPr lang="is-IS" sz="2400" b="1" i="0" dirty="0"/>
          </a:p>
        </p:txBody>
      </p:sp>
      <p:sp>
        <p:nvSpPr>
          <p:cNvPr id="6" name="Rounded Rectangle 5"/>
          <p:cNvSpPr/>
          <p:nvPr/>
        </p:nvSpPr>
        <p:spPr>
          <a:xfrm>
            <a:off x="142101" y="2984740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5"/>
              </a:rPr>
              <a:t>Félagsfræða</a:t>
            </a:r>
          </a:p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5"/>
              </a:rPr>
              <a:t>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42257" y="2984868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6"/>
              </a:rPr>
              <a:t>Náttúrufræða 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2101" y="3919073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7"/>
              </a:rPr>
              <a:t>Afreksíþrótta svið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42257" y="3919201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8"/>
              </a:rPr>
              <a:t>Opin stúdents 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64064" y="5423454"/>
            <a:ext cx="1210800" cy="573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100" dirty="0" smtClean="0"/>
              <a:t>Listnámssvið</a:t>
            </a:r>
            <a:endParaRPr lang="is-IS" sz="1100" dirty="0"/>
          </a:p>
        </p:txBody>
      </p:sp>
      <p:sp>
        <p:nvSpPr>
          <p:cNvPr id="11" name="Rounded Rectangle 10"/>
          <p:cNvSpPr/>
          <p:nvPr/>
        </p:nvSpPr>
        <p:spPr>
          <a:xfrm>
            <a:off x="3475665" y="5416344"/>
            <a:ext cx="1210800" cy="573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100" dirty="0" smtClean="0"/>
              <a:t>Opið svið</a:t>
            </a:r>
            <a:endParaRPr lang="is-IS" sz="1100" dirty="0"/>
          </a:p>
        </p:txBody>
      </p:sp>
      <p:sp>
        <p:nvSpPr>
          <p:cNvPr id="12" name="Rounded Rectangle 11"/>
          <p:cNvSpPr/>
          <p:nvPr/>
        </p:nvSpPr>
        <p:spPr>
          <a:xfrm>
            <a:off x="3475665" y="4757286"/>
            <a:ext cx="1210800" cy="573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100" dirty="0" smtClean="0"/>
              <a:t>Tungumálasvið</a:t>
            </a:r>
            <a:endParaRPr lang="is-IS" sz="1100" dirty="0"/>
          </a:p>
        </p:txBody>
      </p:sp>
      <p:sp>
        <p:nvSpPr>
          <p:cNvPr id="13" name="Rounded Rectangle 12"/>
          <p:cNvSpPr/>
          <p:nvPr/>
        </p:nvSpPr>
        <p:spPr>
          <a:xfrm>
            <a:off x="1836857" y="4760841"/>
            <a:ext cx="1210800" cy="573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100" dirty="0" smtClean="0"/>
              <a:t>Viðskipta- og hagfræðisvið</a:t>
            </a:r>
            <a:endParaRPr lang="is-IS" sz="1100" dirty="0"/>
          </a:p>
        </p:txBody>
      </p:sp>
      <p:cxnSp>
        <p:nvCxnSpPr>
          <p:cNvPr id="30" name="Straight Arrow Connector 29"/>
          <p:cNvCxnSpPr>
            <a:endCxn id="6" idx="3"/>
          </p:cNvCxnSpPr>
          <p:nvPr/>
        </p:nvCxnSpPr>
        <p:spPr>
          <a:xfrm flipH="1">
            <a:off x="1716691" y="3360867"/>
            <a:ext cx="26014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716081" y="4295200"/>
            <a:ext cx="26014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158325" y="3360867"/>
            <a:ext cx="2839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158325" y="4295200"/>
            <a:ext cx="2839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976228" y="2810061"/>
            <a:ext cx="0" cy="1485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58107" y="2810061"/>
            <a:ext cx="0" cy="1485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5772391" y="1945965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200" b="1" i="0" dirty="0" smtClean="0">
                <a:hlinkClick r:id="rId9"/>
              </a:rPr>
              <a:t>Brautabrú</a:t>
            </a:r>
            <a:endParaRPr lang="is-IS" sz="2200" b="1" i="0" dirty="0"/>
          </a:p>
        </p:txBody>
      </p:sp>
      <p:cxnSp>
        <p:nvCxnSpPr>
          <p:cNvPr id="51" name="Straight Arrow Connector 50"/>
          <p:cNvCxnSpPr>
            <a:endCxn id="13" idx="3"/>
          </p:cNvCxnSpPr>
          <p:nvPr/>
        </p:nvCxnSpPr>
        <p:spPr>
          <a:xfrm flipH="1">
            <a:off x="3047657" y="5043900"/>
            <a:ext cx="181895" cy="3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3059377" y="5699403"/>
            <a:ext cx="181895" cy="3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12" idx="1"/>
          </p:cNvCxnSpPr>
          <p:nvPr/>
        </p:nvCxnSpPr>
        <p:spPr>
          <a:xfrm>
            <a:off x="3303397" y="5043900"/>
            <a:ext cx="1722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303397" y="5699403"/>
            <a:ext cx="172268" cy="15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9" idx="2"/>
          </p:cNvCxnSpPr>
          <p:nvPr/>
        </p:nvCxnSpPr>
        <p:spPr>
          <a:xfrm>
            <a:off x="3229552" y="4671456"/>
            <a:ext cx="11720" cy="1027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303397" y="4671456"/>
            <a:ext cx="11720" cy="1027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5778138" y="3120582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200" b="1" i="0" dirty="0" smtClean="0">
                <a:hlinkClick r:id="rId10"/>
              </a:rPr>
              <a:t>Sjúkraliðabraut</a:t>
            </a:r>
            <a:endParaRPr lang="is-IS" sz="2200" b="1" i="0" dirty="0"/>
          </a:p>
        </p:txBody>
      </p:sp>
      <p:sp>
        <p:nvSpPr>
          <p:cNvPr id="68" name="Rounded Rectangle 67"/>
          <p:cNvSpPr/>
          <p:nvPr/>
        </p:nvSpPr>
        <p:spPr>
          <a:xfrm>
            <a:off x="5772391" y="4295199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200" b="1" i="0" dirty="0" smtClean="0">
                <a:hlinkClick r:id="rId11"/>
              </a:rPr>
              <a:t>Starfsbraut</a:t>
            </a:r>
            <a:endParaRPr lang="is-IS" sz="2200" b="1" i="0" dirty="0"/>
          </a:p>
        </p:txBody>
      </p:sp>
      <p:sp>
        <p:nvSpPr>
          <p:cNvPr id="69" name="Rounded Rectangle 68"/>
          <p:cNvSpPr/>
          <p:nvPr/>
        </p:nvSpPr>
        <p:spPr>
          <a:xfrm>
            <a:off x="5772391" y="5325774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200" b="1" i="0" dirty="0" smtClean="0">
                <a:hlinkClick r:id="rId12"/>
              </a:rPr>
              <a:t>Viðbótarnám til stúdentsprófs</a:t>
            </a:r>
            <a:endParaRPr lang="is-IS" sz="2200" b="1" i="0" dirty="0"/>
          </a:p>
        </p:txBody>
      </p:sp>
      <p:sp>
        <p:nvSpPr>
          <p:cNvPr id="14" name="TextBox 13"/>
          <p:cNvSpPr txBox="1"/>
          <p:nvPr/>
        </p:nvSpPr>
        <p:spPr>
          <a:xfrm>
            <a:off x="628650" y="1438657"/>
            <a:ext cx="358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hlinkClick r:id="rId13"/>
              </a:rPr>
              <a:t>Upplýsingar um heimavist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86982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400" dirty="0">
                <a:hlinkClick r:id="rId2"/>
              </a:rPr>
              <a:t>Fjölbrautaskóli Vesturlands</a:t>
            </a:r>
            <a:endParaRPr lang="is-I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0CD7-1591-4241-A041-96BB22D8E13F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4175"/>
            <a:ext cx="1238250" cy="9239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42923" y="1348153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000" b="1" i="0" dirty="0" smtClean="0">
                <a:hlinkClick r:id="rId4"/>
              </a:rPr>
              <a:t>Iðn- og verknáms</a:t>
            </a:r>
          </a:p>
          <a:p>
            <a:pPr lvl="0" algn="ctr"/>
            <a:r>
              <a:rPr lang="is-IS" sz="2000" b="1" i="0" dirty="0" smtClean="0">
                <a:hlinkClick r:id="rId4"/>
              </a:rPr>
              <a:t>brautir</a:t>
            </a:r>
            <a:endParaRPr lang="is-IS" sz="2000" b="1" i="0" dirty="0"/>
          </a:p>
        </p:txBody>
      </p:sp>
      <p:sp>
        <p:nvSpPr>
          <p:cNvPr id="8" name="Rounded Rectangle 7"/>
          <p:cNvSpPr/>
          <p:nvPr/>
        </p:nvSpPr>
        <p:spPr>
          <a:xfrm>
            <a:off x="1062933" y="2553350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4"/>
              </a:rPr>
              <a:t>Málmiðn</a:t>
            </a:r>
          </a:p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4"/>
              </a:rPr>
              <a:t>greinar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62727" y="3430418"/>
            <a:ext cx="1210800" cy="573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 smtClean="0">
                <a:hlinkClick r:id="rId5"/>
              </a:rPr>
              <a:t>Grunnnám málmiðn</a:t>
            </a:r>
          </a:p>
          <a:p>
            <a:pPr algn="ctr"/>
            <a:r>
              <a:rPr lang="is-IS" sz="1400" dirty="0" smtClean="0">
                <a:hlinkClick r:id="rId5"/>
              </a:rPr>
              <a:t>greina</a:t>
            </a:r>
            <a:endParaRPr lang="is-IS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346527" y="3422363"/>
            <a:ext cx="1210800" cy="573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 smtClean="0">
                <a:hlinkClick r:id="rId6"/>
              </a:rPr>
              <a:t>Vélstjóranám 1.stig</a:t>
            </a:r>
            <a:endParaRPr lang="is-IS" sz="1400" dirty="0"/>
          </a:p>
        </p:txBody>
      </p:sp>
      <p:sp>
        <p:nvSpPr>
          <p:cNvPr id="11" name="Rounded Rectangle 10">
            <a:hlinkClick r:id="rId7"/>
          </p:cNvPr>
          <p:cNvSpPr/>
          <p:nvPr/>
        </p:nvSpPr>
        <p:spPr>
          <a:xfrm>
            <a:off x="346527" y="4225433"/>
            <a:ext cx="1210800" cy="573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 smtClean="0">
                <a:hlinkClick r:id="rId8"/>
              </a:rPr>
              <a:t>Vélvirkjun</a:t>
            </a:r>
            <a:endParaRPr lang="is-IS" sz="1400" dirty="0"/>
          </a:p>
        </p:txBody>
      </p:sp>
      <p:sp>
        <p:nvSpPr>
          <p:cNvPr id="14" name="Rounded Rectangle 13">
            <a:hlinkClick r:id="rId7"/>
          </p:cNvPr>
          <p:cNvSpPr/>
          <p:nvPr/>
        </p:nvSpPr>
        <p:spPr>
          <a:xfrm>
            <a:off x="2624152" y="4074245"/>
            <a:ext cx="1210800" cy="573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 smtClean="0"/>
              <a:t>Blikksmíði</a:t>
            </a:r>
            <a:endParaRPr lang="is-IS" sz="1400" dirty="0"/>
          </a:p>
        </p:txBody>
      </p:sp>
      <p:sp>
        <p:nvSpPr>
          <p:cNvPr id="15" name="Rounded Rectangle 14">
            <a:hlinkClick r:id="rId7"/>
          </p:cNvPr>
          <p:cNvSpPr/>
          <p:nvPr/>
        </p:nvSpPr>
        <p:spPr>
          <a:xfrm>
            <a:off x="2624152" y="4718072"/>
            <a:ext cx="1210800" cy="573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 smtClean="0"/>
              <a:t>Rennismíði</a:t>
            </a:r>
            <a:endParaRPr lang="is-IS" sz="1400" dirty="0"/>
          </a:p>
        </p:txBody>
      </p:sp>
      <p:sp>
        <p:nvSpPr>
          <p:cNvPr id="16" name="Rounded Rectangle 15">
            <a:hlinkClick r:id="rId7"/>
          </p:cNvPr>
          <p:cNvSpPr/>
          <p:nvPr/>
        </p:nvSpPr>
        <p:spPr>
          <a:xfrm>
            <a:off x="2637523" y="5361899"/>
            <a:ext cx="1210800" cy="573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 smtClean="0"/>
              <a:t>Stálsmíði</a:t>
            </a:r>
            <a:endParaRPr lang="is-IS" sz="1400" dirty="0"/>
          </a:p>
        </p:txBody>
      </p:sp>
      <p:sp>
        <p:nvSpPr>
          <p:cNvPr id="17" name="Rounded Rectangle 16">
            <a:hlinkClick r:id="rId7"/>
          </p:cNvPr>
          <p:cNvSpPr/>
          <p:nvPr/>
        </p:nvSpPr>
        <p:spPr>
          <a:xfrm>
            <a:off x="2658610" y="6005726"/>
            <a:ext cx="1210800" cy="573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 smtClean="0"/>
              <a:t>Vélvirkjun</a:t>
            </a:r>
            <a:endParaRPr lang="is-IS" sz="1400" dirty="0"/>
          </a:p>
        </p:txBody>
      </p:sp>
      <p:cxnSp>
        <p:nvCxnSpPr>
          <p:cNvPr id="19" name="Straight Arrow Connector 18"/>
          <p:cNvCxnSpPr>
            <a:endCxn id="10" idx="3"/>
          </p:cNvCxnSpPr>
          <p:nvPr/>
        </p:nvCxnSpPr>
        <p:spPr>
          <a:xfrm flipH="1">
            <a:off x="1557327" y="3708977"/>
            <a:ext cx="1833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557327" y="4512047"/>
            <a:ext cx="1833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46703" y="3708977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408128" y="4360859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408128" y="5004686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405795" y="5630658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05795" y="6292340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40658" y="3320408"/>
            <a:ext cx="0" cy="1191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46703" y="3305605"/>
            <a:ext cx="0" cy="411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405795" y="4020031"/>
            <a:ext cx="0" cy="2272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4211960" y="2570506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4"/>
              </a:rPr>
              <a:t>Rafiðn</a:t>
            </a:r>
          </a:p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4"/>
              </a:rPr>
              <a:t>greinar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575750" y="3422363"/>
            <a:ext cx="1210800" cy="573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 smtClean="0">
                <a:hlinkClick r:id="rId9"/>
              </a:rPr>
              <a:t>Grunnnám rafiðna</a:t>
            </a:r>
            <a:endParaRPr lang="is-IS" sz="1400" dirty="0"/>
          </a:p>
        </p:txBody>
      </p:sp>
      <p:sp>
        <p:nvSpPr>
          <p:cNvPr id="39" name="Rounded Rectangle 38">
            <a:hlinkClick r:id="rId7"/>
          </p:cNvPr>
          <p:cNvSpPr/>
          <p:nvPr/>
        </p:nvSpPr>
        <p:spPr>
          <a:xfrm>
            <a:off x="4869771" y="4074245"/>
            <a:ext cx="1210800" cy="573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 err="1" smtClean="0"/>
              <a:t>Rafeinda-virkjun</a:t>
            </a:r>
            <a:endParaRPr lang="is-IS" sz="1400" dirty="0"/>
          </a:p>
        </p:txBody>
      </p:sp>
      <p:sp>
        <p:nvSpPr>
          <p:cNvPr id="40" name="Rounded Rectangle 39">
            <a:hlinkClick r:id="rId7"/>
          </p:cNvPr>
          <p:cNvSpPr/>
          <p:nvPr/>
        </p:nvSpPr>
        <p:spPr>
          <a:xfrm>
            <a:off x="4869771" y="4728231"/>
            <a:ext cx="1210800" cy="573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 smtClean="0"/>
              <a:t>Rafvirkjun</a:t>
            </a:r>
            <a:endParaRPr lang="is-IS" sz="1400" dirty="0"/>
          </a:p>
        </p:txBody>
      </p:sp>
      <p:sp>
        <p:nvSpPr>
          <p:cNvPr id="41" name="Rounded Rectangle 40">
            <a:hlinkClick r:id="rId7"/>
          </p:cNvPr>
          <p:cNvSpPr/>
          <p:nvPr/>
        </p:nvSpPr>
        <p:spPr>
          <a:xfrm>
            <a:off x="4863867" y="5382217"/>
            <a:ext cx="1210800" cy="573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 err="1" smtClean="0"/>
              <a:t>Rafveitu-virkjun</a:t>
            </a:r>
            <a:endParaRPr lang="is-IS" sz="1400" dirty="0"/>
          </a:p>
        </p:txBody>
      </p:sp>
      <p:sp>
        <p:nvSpPr>
          <p:cNvPr id="42" name="Rounded Rectangle 41">
            <a:hlinkClick r:id="rId7"/>
          </p:cNvPr>
          <p:cNvSpPr/>
          <p:nvPr/>
        </p:nvSpPr>
        <p:spPr>
          <a:xfrm>
            <a:off x="4863867" y="6034099"/>
            <a:ext cx="1210800" cy="573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 smtClean="0"/>
              <a:t>Kvikmynda sýninga stjórnun</a:t>
            </a:r>
            <a:endParaRPr lang="is-IS" sz="14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378979" y="3677738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378979" y="3274366"/>
            <a:ext cx="0" cy="411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597336" y="4389232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597336" y="5033059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595003" y="5659031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595003" y="6320713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595003" y="3995591"/>
            <a:ext cx="0" cy="2325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6882805" y="2570506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4"/>
              </a:rPr>
              <a:t>Tréiðn   greinar 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069968" y="3446803"/>
            <a:ext cx="1210800" cy="573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000" dirty="0" smtClean="0">
                <a:hlinkClick r:id="rId10"/>
              </a:rPr>
              <a:t>Grunnnám bygginga- og mannvirkja greina</a:t>
            </a:r>
            <a:endParaRPr lang="is-IS" sz="1000" dirty="0"/>
          </a:p>
        </p:txBody>
      </p:sp>
      <p:sp>
        <p:nvSpPr>
          <p:cNvPr id="63" name="Rounded Rectangle 62">
            <a:hlinkClick r:id="rId7"/>
          </p:cNvPr>
          <p:cNvSpPr/>
          <p:nvPr/>
        </p:nvSpPr>
        <p:spPr>
          <a:xfrm>
            <a:off x="6277405" y="4192361"/>
            <a:ext cx="1210800" cy="573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 smtClean="0"/>
              <a:t>Húsasmíði</a:t>
            </a:r>
            <a:endParaRPr lang="is-IS" sz="1400" dirty="0"/>
          </a:p>
        </p:txBody>
      </p:sp>
      <p:sp>
        <p:nvSpPr>
          <p:cNvPr id="64" name="Rounded Rectangle 63">
            <a:hlinkClick r:id="rId7"/>
          </p:cNvPr>
          <p:cNvSpPr/>
          <p:nvPr/>
        </p:nvSpPr>
        <p:spPr>
          <a:xfrm>
            <a:off x="7900176" y="4189015"/>
            <a:ext cx="1210800" cy="573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 smtClean="0"/>
              <a:t>Húsgagna smíði</a:t>
            </a:r>
            <a:endParaRPr lang="is-IS" sz="1400" dirty="0"/>
          </a:p>
        </p:txBody>
      </p:sp>
      <p:sp>
        <p:nvSpPr>
          <p:cNvPr id="65" name="Rounded Rectangle 64">
            <a:hlinkClick r:id="rId7"/>
          </p:cNvPr>
          <p:cNvSpPr/>
          <p:nvPr/>
        </p:nvSpPr>
        <p:spPr>
          <a:xfrm>
            <a:off x="7885284" y="4820416"/>
            <a:ext cx="1210800" cy="573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 smtClean="0"/>
              <a:t>Málaraiðn</a:t>
            </a:r>
            <a:endParaRPr lang="is-IS" sz="1400" dirty="0"/>
          </a:p>
        </p:txBody>
      </p:sp>
      <p:sp>
        <p:nvSpPr>
          <p:cNvPr id="66" name="Rounded Rectangle 65">
            <a:hlinkClick r:id="rId7"/>
          </p:cNvPr>
          <p:cNvSpPr/>
          <p:nvPr/>
        </p:nvSpPr>
        <p:spPr>
          <a:xfrm>
            <a:off x="7885284" y="5472298"/>
            <a:ext cx="1210800" cy="573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 smtClean="0"/>
              <a:t>Múraraiðn</a:t>
            </a:r>
            <a:endParaRPr lang="is-IS" sz="1400" dirty="0"/>
          </a:p>
        </p:txBody>
      </p:sp>
      <p:sp>
        <p:nvSpPr>
          <p:cNvPr id="75" name="Rounded Rectangle 74">
            <a:hlinkClick r:id="rId7"/>
          </p:cNvPr>
          <p:cNvSpPr/>
          <p:nvPr/>
        </p:nvSpPr>
        <p:spPr>
          <a:xfrm>
            <a:off x="6287276" y="4859406"/>
            <a:ext cx="1210800" cy="573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 smtClean="0"/>
              <a:t>Pípulagnir</a:t>
            </a:r>
            <a:endParaRPr lang="is-IS" sz="1400" dirty="0"/>
          </a:p>
        </p:txBody>
      </p:sp>
      <p:sp>
        <p:nvSpPr>
          <p:cNvPr id="76" name="Rounded Rectangle 75">
            <a:hlinkClick r:id="rId7"/>
          </p:cNvPr>
          <p:cNvSpPr/>
          <p:nvPr/>
        </p:nvSpPr>
        <p:spPr>
          <a:xfrm>
            <a:off x="6310694" y="5503429"/>
            <a:ext cx="1210800" cy="573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 smtClean="0"/>
              <a:t>Veggfóðrun / dúkalögn</a:t>
            </a:r>
            <a:endParaRPr lang="is-IS" sz="1400" dirty="0"/>
          </a:p>
        </p:txBody>
      </p:sp>
      <p:cxnSp>
        <p:nvCxnSpPr>
          <p:cNvPr id="78" name="Straight Arrow Connector 77"/>
          <p:cNvCxnSpPr>
            <a:endCxn id="63" idx="3"/>
          </p:cNvCxnSpPr>
          <p:nvPr/>
        </p:nvCxnSpPr>
        <p:spPr>
          <a:xfrm flipH="1">
            <a:off x="7488205" y="4475629"/>
            <a:ext cx="177166" cy="3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7498202" y="5184844"/>
            <a:ext cx="177166" cy="3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7488205" y="5758072"/>
            <a:ext cx="177166" cy="3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7900176" y="4605444"/>
            <a:ext cx="143412" cy="22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64" idx="1"/>
          </p:cNvCxnSpPr>
          <p:nvPr/>
        </p:nvCxnSpPr>
        <p:spPr>
          <a:xfrm>
            <a:off x="7708583" y="4475629"/>
            <a:ext cx="1915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708583" y="5184844"/>
            <a:ext cx="1915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7708583" y="5770597"/>
            <a:ext cx="1915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62" idx="2"/>
          </p:cNvCxnSpPr>
          <p:nvPr/>
        </p:nvCxnSpPr>
        <p:spPr>
          <a:xfrm flipH="1">
            <a:off x="7663363" y="4020031"/>
            <a:ext cx="12005" cy="1738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721342" y="3945133"/>
            <a:ext cx="10068" cy="1844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25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568952" cy="1143000"/>
          </a:xfrm>
        </p:spPr>
        <p:txBody>
          <a:bodyPr>
            <a:noAutofit/>
          </a:bodyPr>
          <a:lstStyle/>
          <a:p>
            <a:r>
              <a:rPr lang="is-IS" sz="7200" dirty="0" smtClean="0">
                <a:latin typeface="Comic Sans MS" panose="030F0702030302020204" pitchFamily="66" charset="0"/>
              </a:rPr>
              <a:t>Höfuðborgarsvæðið</a:t>
            </a:r>
            <a:endParaRPr lang="is-IS" sz="72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85FE-A928-473D-9405-1D4C53A2CFB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000" dirty="0" smtClean="0">
                <a:hlinkClick r:id="rId2"/>
              </a:rPr>
              <a:t>Menntaskóli Borgarfjarðar</a:t>
            </a:r>
            <a:endParaRPr lang="is-I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0CD7-1591-4241-A041-96BB22D8E13F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445"/>
            <a:ext cx="1584176" cy="862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20272" y="133657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hlinkClick r:id="rId4"/>
              </a:rPr>
              <a:t>Inntökuskilyrði</a:t>
            </a:r>
            <a:endParaRPr lang="is-IS" dirty="0"/>
          </a:p>
        </p:txBody>
      </p:sp>
      <p:sp>
        <p:nvSpPr>
          <p:cNvPr id="6" name="Rounded Rectangle 5"/>
          <p:cNvSpPr/>
          <p:nvPr/>
        </p:nvSpPr>
        <p:spPr>
          <a:xfrm>
            <a:off x="3203848" y="1561349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400" b="1" i="0" dirty="0" smtClean="0">
                <a:hlinkClick r:id="rId5"/>
              </a:rPr>
              <a:t>Námsbrautir</a:t>
            </a:r>
            <a:endParaRPr lang="is-IS" sz="2400" b="1" i="0" dirty="0"/>
          </a:p>
        </p:txBody>
      </p:sp>
      <p:sp>
        <p:nvSpPr>
          <p:cNvPr id="8" name="Rounded Rectangle 7"/>
          <p:cNvSpPr/>
          <p:nvPr/>
        </p:nvSpPr>
        <p:spPr>
          <a:xfrm>
            <a:off x="2195736" y="2566933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6"/>
              </a:rPr>
              <a:t>Félagsfræða</a:t>
            </a:r>
          </a:p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6"/>
              </a:rPr>
              <a:t>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95736" y="3460676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7"/>
              </a:rPr>
              <a:t>Starfsbraut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95736" y="4354418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5"/>
              </a:rPr>
              <a:t>Íþróttafræði 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87862" y="5248160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8"/>
              </a:rPr>
              <a:t>Náttúrufræði 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87862" y="4354419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i="0" dirty="0" smtClean="0">
                <a:solidFill>
                  <a:schemeClr val="tx1"/>
                </a:solidFill>
                <a:latin typeface="Arial" charset="0"/>
                <a:hlinkClick r:id="rId9"/>
              </a:rPr>
              <a:t>Framhaldsskóla braut</a:t>
            </a:r>
            <a:endParaRPr lang="is-IS" sz="14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87862" y="3460676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10"/>
              </a:rPr>
              <a:t>Opin 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87862" y="2566933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8"/>
              </a:rPr>
              <a:t>Náttúrufræði 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Rounded Rectangle 15">
            <a:hlinkClick r:id="rId11"/>
          </p:cNvPr>
          <p:cNvSpPr/>
          <p:nvPr/>
        </p:nvSpPr>
        <p:spPr>
          <a:xfrm>
            <a:off x="1993048" y="5248160"/>
            <a:ext cx="1210800" cy="573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 smtClean="0">
                <a:hlinkClick r:id="rId12"/>
              </a:rPr>
              <a:t>Félagsfræða svið</a:t>
            </a:r>
            <a:endParaRPr lang="is-IS" sz="1400" dirty="0"/>
          </a:p>
        </p:txBody>
      </p:sp>
      <p:sp>
        <p:nvSpPr>
          <p:cNvPr id="17" name="Rounded Rectangle 16">
            <a:hlinkClick r:id="rId11"/>
          </p:cNvPr>
          <p:cNvSpPr/>
          <p:nvPr/>
        </p:nvSpPr>
        <p:spPr>
          <a:xfrm>
            <a:off x="1993048" y="5965684"/>
            <a:ext cx="1210800" cy="573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 smtClean="0">
                <a:hlinkClick r:id="rId13"/>
              </a:rPr>
              <a:t>Náttúrufræði svið</a:t>
            </a:r>
            <a:endParaRPr lang="is-IS" sz="1400" dirty="0"/>
          </a:p>
        </p:txBody>
      </p:sp>
      <p:sp>
        <p:nvSpPr>
          <p:cNvPr id="20" name="Rounded Rectangle 19">
            <a:hlinkClick r:id="rId14"/>
          </p:cNvPr>
          <p:cNvSpPr/>
          <p:nvPr/>
        </p:nvSpPr>
        <p:spPr>
          <a:xfrm>
            <a:off x="5396678" y="6141905"/>
            <a:ext cx="1210800" cy="573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400" dirty="0" err="1" smtClean="0">
                <a:hlinkClick r:id="rId14"/>
              </a:rPr>
              <a:t>Búfræðisvið</a:t>
            </a:r>
            <a:endParaRPr lang="is-IS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770326" y="2943060"/>
            <a:ext cx="2976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792375" y="3829834"/>
            <a:ext cx="2976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792375" y="4712691"/>
            <a:ext cx="2976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203848" y="5506034"/>
            <a:ext cx="2976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203848" y="6252298"/>
            <a:ext cx="2976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27984" y="2943060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427984" y="3844637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427984" y="4712691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27984" y="5617318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108646" y="6432436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89993" y="2425445"/>
            <a:ext cx="0" cy="2305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424948" y="2425445"/>
            <a:ext cx="3036" cy="3191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501466" y="5106673"/>
            <a:ext cx="0" cy="1145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108646" y="6000415"/>
            <a:ext cx="0" cy="428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777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65126"/>
            <a:ext cx="8352928" cy="616021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is-IS" sz="7200" dirty="0" smtClean="0">
                <a:latin typeface="Comic Sans MS" panose="030F0702030302020204" pitchFamily="66" charset="0"/>
              </a:rPr>
              <a:t>Vestfirðir</a:t>
            </a:r>
            <a:endParaRPr lang="is-IS" sz="7200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0CD7-1591-4241-A041-96BB22D8E13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284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768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s-IS" sz="4400" dirty="0">
                <a:hlinkClick r:id="rId2"/>
              </a:rPr>
              <a:t>Fjölbrautaskóli </a:t>
            </a:r>
            <a:r>
              <a:rPr lang="is-IS" sz="4400" dirty="0" smtClean="0">
                <a:hlinkClick r:id="rId2"/>
              </a:rPr>
              <a:t>Snæfellinga</a:t>
            </a:r>
            <a:r>
              <a:rPr lang="is-IS" sz="4400" dirty="0" smtClean="0"/>
              <a:t/>
            </a:r>
            <a:br>
              <a:rPr lang="is-IS" sz="4400" dirty="0" smtClean="0"/>
            </a:br>
            <a:r>
              <a:rPr lang="is-IS" sz="2800" dirty="0" smtClean="0"/>
              <a:t>þjónusta við sunnanverða Vestfirði</a:t>
            </a:r>
            <a:endParaRPr lang="is-I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0CD7-1591-4241-A041-96BB22D8E13F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72566"/>
            <a:ext cx="1042087" cy="75579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31840" y="3068960"/>
            <a:ext cx="270030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000" b="1" i="0" dirty="0" smtClean="0">
                <a:hlinkClick r:id="rId4"/>
              </a:rPr>
              <a:t>Framhaldsdeild - kennt í gegn um fjarfundabúnað</a:t>
            </a:r>
            <a:endParaRPr lang="is-IS" sz="2000" b="1" i="0" dirty="0"/>
          </a:p>
        </p:txBody>
      </p:sp>
    </p:spTree>
    <p:extLst>
      <p:ext uri="{BB962C8B-B14F-4D97-AF65-F5344CB8AC3E}">
        <p14:creationId xmlns:p14="http://schemas.microsoft.com/office/powerpoint/2010/main" val="22584199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400" dirty="0" smtClean="0">
                <a:hlinkClick r:id="rId2"/>
              </a:rPr>
              <a:t>Menntaskólinn á Ísafirði</a:t>
            </a:r>
            <a:endParaRPr lang="is-I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0CD7-1591-4241-A041-96BB22D8E13F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9888"/>
            <a:ext cx="962025" cy="95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4248" y="13223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hlinkClick r:id="rId4"/>
              </a:rPr>
              <a:t>Inntökuskilyrði</a:t>
            </a:r>
            <a:endParaRPr lang="is-IS" dirty="0"/>
          </a:p>
        </p:txBody>
      </p:sp>
      <p:sp>
        <p:nvSpPr>
          <p:cNvPr id="7" name="Rounded Rectangle 6"/>
          <p:cNvSpPr/>
          <p:nvPr/>
        </p:nvSpPr>
        <p:spPr>
          <a:xfrm>
            <a:off x="3455876" y="1988840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000" b="1" i="0" dirty="0" smtClean="0">
                <a:hlinkClick r:id="rId5"/>
              </a:rPr>
              <a:t>Námsbrautir</a:t>
            </a:r>
            <a:endParaRPr lang="is-IS" sz="2000" b="1" i="0" dirty="0"/>
          </a:p>
        </p:txBody>
      </p:sp>
      <p:sp>
        <p:nvSpPr>
          <p:cNvPr id="8" name="Rounded Rectangle 7"/>
          <p:cNvSpPr/>
          <p:nvPr/>
        </p:nvSpPr>
        <p:spPr>
          <a:xfrm>
            <a:off x="2528190" y="3108824"/>
            <a:ext cx="161176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6"/>
              </a:rPr>
              <a:t>Framhaldsskóla braut</a:t>
            </a:r>
            <a:endParaRPr lang="is-IS" sz="1600" b="1" i="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2528190" y="4084792"/>
            <a:ext cx="161176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7"/>
              </a:rPr>
              <a:t>Félagsvísinda braut</a:t>
            </a:r>
            <a:endParaRPr lang="is-IS" sz="1600" b="1" i="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5004386" y="3108824"/>
            <a:ext cx="161176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8"/>
              </a:rPr>
              <a:t>Lista- og nýsköpunar braut</a:t>
            </a:r>
            <a:endParaRPr lang="is-IS" sz="1600" b="1" i="0" dirty="0" smtClean="0"/>
          </a:p>
        </p:txBody>
      </p:sp>
      <p:sp>
        <p:nvSpPr>
          <p:cNvPr id="15" name="Rounded Rectangle 14"/>
          <p:cNvSpPr/>
          <p:nvPr/>
        </p:nvSpPr>
        <p:spPr>
          <a:xfrm>
            <a:off x="5004386" y="4084792"/>
            <a:ext cx="161176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9"/>
              </a:rPr>
              <a:t>Náttúruvísinda braut</a:t>
            </a:r>
            <a:endParaRPr lang="is-IS" sz="1600" b="1" i="0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2528190" y="5060760"/>
            <a:ext cx="161176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10"/>
              </a:rPr>
              <a:t>Opin stúdentsbraut</a:t>
            </a:r>
            <a:endParaRPr lang="is-IS" sz="1600" b="1" i="0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139952" y="3468864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156720" y="4430267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56720" y="5395350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644008" y="3468864"/>
            <a:ext cx="2974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644008" y="4422842"/>
            <a:ext cx="2974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27984" y="2852936"/>
            <a:ext cx="16768" cy="2542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44008" y="2852936"/>
            <a:ext cx="0" cy="1577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6089" y="1430485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hlinkClick r:id="rId11"/>
              </a:rPr>
              <a:t>Upplýsingar um heimavist</a:t>
            </a:r>
            <a:endParaRPr lang="is-IS" sz="1600" dirty="0"/>
          </a:p>
        </p:txBody>
      </p:sp>
    </p:spTree>
    <p:extLst>
      <p:ext uri="{BB962C8B-B14F-4D97-AF65-F5344CB8AC3E}">
        <p14:creationId xmlns:p14="http://schemas.microsoft.com/office/powerpoint/2010/main" val="9088374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65126"/>
            <a:ext cx="8352928" cy="616021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is-IS" sz="7200" dirty="0" smtClean="0">
                <a:latin typeface="Comic Sans MS" panose="030F0702030302020204" pitchFamily="66" charset="0"/>
              </a:rPr>
              <a:t>Norðurland</a:t>
            </a:r>
            <a:endParaRPr lang="is-IS" sz="7200" dirty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85FE-A928-473D-9405-1D4C53A2CFB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428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2" y="188913"/>
            <a:ext cx="8103717" cy="777875"/>
          </a:xfrm>
        </p:spPr>
        <p:txBody>
          <a:bodyPr>
            <a:noAutofit/>
          </a:bodyPr>
          <a:lstStyle/>
          <a:p>
            <a:pPr algn="ctr"/>
            <a:r>
              <a:rPr lang="is-IS" sz="4000" dirty="0" smtClean="0">
                <a:hlinkClick r:id="rId3"/>
              </a:rPr>
              <a:t>Fjölbrautaskóli Norðurlands vestra</a:t>
            </a:r>
            <a:endParaRPr lang="is-I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A852-CAEB-41CB-9E10-90E3368E7370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18834" y="981075"/>
            <a:ext cx="201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hlinkClick r:id="rId4"/>
              </a:rPr>
              <a:t>Inntökuskilyrði</a:t>
            </a:r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6622"/>
            <a:ext cx="1022648" cy="982456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5586782" y="1662537"/>
            <a:ext cx="2184826" cy="933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 smtClean="0">
                <a:hlinkClick r:id="rId6"/>
              </a:rPr>
              <a:t>Iðnbrautir</a:t>
            </a:r>
            <a:endParaRPr lang="is-IS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1502693" y="1661462"/>
            <a:ext cx="2184826" cy="954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 smtClean="0">
                <a:hlinkClick r:id="rId7"/>
              </a:rPr>
              <a:t>Starfsnáms</a:t>
            </a:r>
          </a:p>
          <a:p>
            <a:pPr algn="ctr"/>
            <a:r>
              <a:rPr lang="is-IS" b="1" dirty="0" smtClean="0">
                <a:hlinkClick r:id="rId7"/>
              </a:rPr>
              <a:t>brautir</a:t>
            </a:r>
            <a:endParaRPr lang="is-IS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648327" y="2751920"/>
            <a:ext cx="1494707" cy="638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100" dirty="0" smtClean="0">
                <a:hlinkClick r:id="rId7"/>
              </a:rPr>
              <a:t>Sjúkraliðabraut</a:t>
            </a:r>
            <a:endParaRPr lang="is-IS" sz="1100" dirty="0"/>
          </a:p>
        </p:txBody>
      </p:sp>
      <p:sp>
        <p:nvSpPr>
          <p:cNvPr id="33" name="Rounded Rectangle 32"/>
          <p:cNvSpPr/>
          <p:nvPr/>
        </p:nvSpPr>
        <p:spPr>
          <a:xfrm>
            <a:off x="648327" y="3527471"/>
            <a:ext cx="1486574" cy="639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100" dirty="0" smtClean="0">
                <a:hlinkClick r:id="rId8"/>
              </a:rPr>
              <a:t>Starfsbraut</a:t>
            </a:r>
            <a:endParaRPr lang="is-IS" sz="1100" dirty="0"/>
          </a:p>
        </p:txBody>
      </p:sp>
      <p:sp>
        <p:nvSpPr>
          <p:cNvPr id="48" name="Rounded Rectangle 47"/>
          <p:cNvSpPr/>
          <p:nvPr/>
        </p:nvSpPr>
        <p:spPr>
          <a:xfrm>
            <a:off x="7329489" y="2737511"/>
            <a:ext cx="1484692" cy="6494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100" dirty="0" smtClean="0"/>
              <a:t>Grunnnám bygginga- og mannvirkjagreina</a:t>
            </a:r>
            <a:endParaRPr lang="is-IS" sz="1100" dirty="0"/>
          </a:p>
        </p:txBody>
      </p:sp>
      <p:cxnSp>
        <p:nvCxnSpPr>
          <p:cNvPr id="54" name="Straight Arrow Connector 53"/>
          <p:cNvCxnSpPr>
            <a:endCxn id="32" idx="3"/>
          </p:cNvCxnSpPr>
          <p:nvPr/>
        </p:nvCxnSpPr>
        <p:spPr>
          <a:xfrm>
            <a:off x="2084984" y="3038534"/>
            <a:ext cx="58050" cy="32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4602762" y="2725174"/>
            <a:ext cx="1484692" cy="647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100" dirty="0" smtClean="0">
                <a:hlinkClick r:id="rId9"/>
              </a:rPr>
              <a:t>Grunnnám rafiðna</a:t>
            </a:r>
            <a:endParaRPr lang="is-IS" sz="1100" dirty="0"/>
          </a:p>
        </p:txBody>
      </p:sp>
      <p:sp>
        <p:nvSpPr>
          <p:cNvPr id="65" name="Rounded Rectangle 64"/>
          <p:cNvSpPr/>
          <p:nvPr/>
        </p:nvSpPr>
        <p:spPr>
          <a:xfrm>
            <a:off x="4602762" y="3510894"/>
            <a:ext cx="1129999" cy="441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100" dirty="0" smtClean="0">
                <a:hlinkClick r:id="rId9"/>
              </a:rPr>
              <a:t>Rafvirkjun</a:t>
            </a:r>
            <a:endParaRPr lang="is-IS" sz="1100" dirty="0"/>
          </a:p>
        </p:txBody>
      </p:sp>
      <p:sp>
        <p:nvSpPr>
          <p:cNvPr id="88" name="Rounded Rectangle 87"/>
          <p:cNvSpPr/>
          <p:nvPr/>
        </p:nvSpPr>
        <p:spPr>
          <a:xfrm>
            <a:off x="4602762" y="4207366"/>
            <a:ext cx="1484693" cy="648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100" dirty="0" smtClean="0">
                <a:hlinkClick r:id="rId10"/>
              </a:rPr>
              <a:t>Grunnnám málmiðngreina</a:t>
            </a:r>
            <a:endParaRPr lang="is-IS" sz="1100" dirty="0"/>
          </a:p>
        </p:txBody>
      </p:sp>
      <p:cxnSp>
        <p:nvCxnSpPr>
          <p:cNvPr id="96" name="Straight Connector 95"/>
          <p:cNvCxnSpPr/>
          <p:nvPr/>
        </p:nvCxnSpPr>
        <p:spPr>
          <a:xfrm flipH="1" flipV="1">
            <a:off x="5940152" y="4855549"/>
            <a:ext cx="20441" cy="1036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/>
        </p:nvSpPr>
        <p:spPr>
          <a:xfrm>
            <a:off x="4602762" y="5031031"/>
            <a:ext cx="1129999" cy="441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100" dirty="0" smtClean="0">
                <a:hlinkClick r:id="rId10"/>
              </a:rPr>
              <a:t>Vélvirkjun</a:t>
            </a:r>
            <a:endParaRPr lang="is-IS" sz="1100" dirty="0"/>
          </a:p>
        </p:txBody>
      </p:sp>
      <p:sp>
        <p:nvSpPr>
          <p:cNvPr id="98" name="Rounded Rectangle 97"/>
          <p:cNvSpPr/>
          <p:nvPr/>
        </p:nvSpPr>
        <p:spPr>
          <a:xfrm>
            <a:off x="4613607" y="5646993"/>
            <a:ext cx="1129999" cy="441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100" dirty="0" smtClean="0">
                <a:hlinkClick r:id="rId10"/>
              </a:rPr>
              <a:t>Bifvélavirkjun</a:t>
            </a:r>
            <a:endParaRPr lang="is-IS" sz="1100" dirty="0"/>
          </a:p>
        </p:txBody>
      </p:sp>
      <p:cxnSp>
        <p:nvCxnSpPr>
          <p:cNvPr id="100" name="Straight Arrow Connector 99"/>
          <p:cNvCxnSpPr>
            <a:endCxn id="97" idx="3"/>
          </p:cNvCxnSpPr>
          <p:nvPr/>
        </p:nvCxnSpPr>
        <p:spPr>
          <a:xfrm flipH="1">
            <a:off x="5732761" y="5244289"/>
            <a:ext cx="216987" cy="7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68996" y="96358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hlinkClick r:id="rId11"/>
              </a:rPr>
              <a:t>Upplýsingar um heimavist</a:t>
            </a:r>
            <a:endParaRPr lang="is-IS" sz="1600" dirty="0"/>
          </a:p>
        </p:txBody>
      </p:sp>
      <p:sp>
        <p:nvSpPr>
          <p:cNvPr id="62" name="Rounded Rectangle 61"/>
          <p:cNvSpPr/>
          <p:nvPr/>
        </p:nvSpPr>
        <p:spPr>
          <a:xfrm>
            <a:off x="648327" y="4299123"/>
            <a:ext cx="1500698" cy="644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100" dirty="0" smtClean="0">
                <a:hlinkClick r:id="rId12"/>
              </a:rPr>
              <a:t>Kvikmyndabraut</a:t>
            </a:r>
            <a:endParaRPr lang="is-IS" sz="1100" dirty="0"/>
          </a:p>
        </p:txBody>
      </p:sp>
      <p:sp>
        <p:nvSpPr>
          <p:cNvPr id="70" name="Rounded Rectangle 69"/>
          <p:cNvSpPr/>
          <p:nvPr/>
        </p:nvSpPr>
        <p:spPr>
          <a:xfrm>
            <a:off x="634203" y="5080777"/>
            <a:ext cx="1500698" cy="628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100" dirty="0" smtClean="0">
                <a:hlinkClick r:id="rId12"/>
              </a:rPr>
              <a:t>Hestaliðabraut</a:t>
            </a:r>
            <a:endParaRPr lang="is-IS" sz="1100" dirty="0"/>
          </a:p>
        </p:txBody>
      </p:sp>
      <p:sp>
        <p:nvSpPr>
          <p:cNvPr id="71" name="Rounded Rectangle 70"/>
          <p:cNvSpPr/>
          <p:nvPr/>
        </p:nvSpPr>
        <p:spPr>
          <a:xfrm>
            <a:off x="2949114" y="2735612"/>
            <a:ext cx="1501236" cy="667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100" dirty="0" smtClean="0">
                <a:hlinkClick r:id="rId13"/>
              </a:rPr>
              <a:t>Vélstjórn </a:t>
            </a:r>
          </a:p>
          <a:p>
            <a:pPr algn="ctr"/>
            <a:r>
              <a:rPr lang="is-IS" sz="1100" dirty="0" smtClean="0">
                <a:hlinkClick r:id="rId13"/>
              </a:rPr>
              <a:t>A réttindi</a:t>
            </a:r>
            <a:endParaRPr lang="is-IS" sz="1100" dirty="0"/>
          </a:p>
        </p:txBody>
      </p:sp>
      <p:sp>
        <p:nvSpPr>
          <p:cNvPr id="72" name="Rounded Rectangle 71"/>
          <p:cNvSpPr/>
          <p:nvPr/>
        </p:nvSpPr>
        <p:spPr>
          <a:xfrm>
            <a:off x="2972689" y="3559568"/>
            <a:ext cx="1501237" cy="664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100" dirty="0" smtClean="0">
                <a:hlinkClick r:id="rId14"/>
              </a:rPr>
              <a:t>Vélstjórn </a:t>
            </a:r>
          </a:p>
          <a:p>
            <a:pPr algn="ctr"/>
            <a:r>
              <a:rPr lang="is-IS" sz="1100" dirty="0">
                <a:hlinkClick r:id="rId14"/>
              </a:rPr>
              <a:t>B</a:t>
            </a:r>
            <a:r>
              <a:rPr lang="is-IS" sz="1100" dirty="0" smtClean="0">
                <a:hlinkClick r:id="rId14"/>
              </a:rPr>
              <a:t> réttindi</a:t>
            </a:r>
            <a:endParaRPr lang="is-IS" sz="1100" dirty="0"/>
          </a:p>
        </p:txBody>
      </p:sp>
      <p:sp>
        <p:nvSpPr>
          <p:cNvPr id="75" name="Rounded Rectangle 74"/>
          <p:cNvSpPr/>
          <p:nvPr/>
        </p:nvSpPr>
        <p:spPr>
          <a:xfrm>
            <a:off x="2954763" y="4379939"/>
            <a:ext cx="1500697" cy="6462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100" dirty="0" smtClean="0">
                <a:hlinkClick r:id="rId15"/>
              </a:rPr>
              <a:t>Smáskipanám</a:t>
            </a:r>
            <a:endParaRPr lang="is-IS" sz="1100" dirty="0"/>
          </a:p>
        </p:txBody>
      </p:sp>
      <p:sp>
        <p:nvSpPr>
          <p:cNvPr id="77" name="Rounded Rectangle 76"/>
          <p:cNvSpPr/>
          <p:nvPr/>
        </p:nvSpPr>
        <p:spPr>
          <a:xfrm>
            <a:off x="7684182" y="3513753"/>
            <a:ext cx="1129999" cy="441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100" dirty="0" smtClean="0"/>
              <a:t>Húsasmíði</a:t>
            </a:r>
            <a:endParaRPr lang="is-IS" sz="1100" dirty="0"/>
          </a:p>
        </p:txBody>
      </p:sp>
      <p:sp>
        <p:nvSpPr>
          <p:cNvPr id="80" name="Rounded Rectangle 79"/>
          <p:cNvSpPr/>
          <p:nvPr/>
        </p:nvSpPr>
        <p:spPr>
          <a:xfrm>
            <a:off x="7705161" y="4090676"/>
            <a:ext cx="1129999" cy="441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100" dirty="0" smtClean="0"/>
              <a:t>Húsgagnasmíði</a:t>
            </a:r>
            <a:endParaRPr lang="is-IS" sz="1100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5743606" y="5884275"/>
            <a:ext cx="216987" cy="7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5950373" y="3354050"/>
            <a:ext cx="10220" cy="407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5742982" y="3742789"/>
            <a:ext cx="216986" cy="7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53200" y="2595953"/>
            <a:ext cx="0" cy="1936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76256" y="2595953"/>
            <a:ext cx="0" cy="484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087454" y="3080355"/>
            <a:ext cx="4657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6087454" y="4532046"/>
            <a:ext cx="4657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48" idx="1"/>
          </p:cNvCxnSpPr>
          <p:nvPr/>
        </p:nvCxnSpPr>
        <p:spPr>
          <a:xfrm flipV="1">
            <a:off x="6876256" y="3062253"/>
            <a:ext cx="453233" cy="18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7461365" y="3386996"/>
            <a:ext cx="20639" cy="922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77" idx="1"/>
          </p:cNvCxnSpPr>
          <p:nvPr/>
        </p:nvCxnSpPr>
        <p:spPr>
          <a:xfrm>
            <a:off x="7452456" y="3731579"/>
            <a:ext cx="231726" cy="2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7482004" y="4309131"/>
            <a:ext cx="231726" cy="2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419303" y="2616281"/>
            <a:ext cx="0" cy="2757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699792" y="2616281"/>
            <a:ext cx="0" cy="2007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2143034" y="3080355"/>
            <a:ext cx="276269" cy="9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 flipV="1">
            <a:off x="2143034" y="3842849"/>
            <a:ext cx="276269" cy="9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2143034" y="4615095"/>
            <a:ext cx="276269" cy="9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2154306" y="5364574"/>
            <a:ext cx="276269" cy="9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702318" y="3089406"/>
            <a:ext cx="2170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2699792" y="3839069"/>
            <a:ext cx="2170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2699792" y="4624146"/>
            <a:ext cx="2170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3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3572"/>
            <a:ext cx="7886700" cy="1325563"/>
          </a:xfrm>
        </p:spPr>
        <p:txBody>
          <a:bodyPr/>
          <a:lstStyle/>
          <a:p>
            <a:pPr algn="ctr"/>
            <a:r>
              <a:rPr lang="is-IS" sz="3600" dirty="0">
                <a:hlinkClick r:id="rId2"/>
              </a:rPr>
              <a:t>Fjölbrautaskóli Norðurlands vestra</a:t>
            </a:r>
            <a:endParaRPr lang="is-I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0CD7-1591-4241-A041-96BB22D8E13F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6" y="365126"/>
            <a:ext cx="1022648" cy="98245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76232" y="1750348"/>
            <a:ext cx="2198208" cy="920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 smtClean="0">
                <a:hlinkClick r:id="rId4"/>
              </a:rPr>
              <a:t>Stúdentsbrautir</a:t>
            </a:r>
            <a:endParaRPr lang="is-I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195736" y="3794624"/>
            <a:ext cx="1451228" cy="672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600" dirty="0" smtClean="0">
                <a:hlinkClick r:id="rId4"/>
              </a:rPr>
              <a:t>Félagsvísinda</a:t>
            </a:r>
          </a:p>
          <a:p>
            <a:pPr algn="ctr"/>
            <a:r>
              <a:rPr lang="is-IS" sz="1600" dirty="0" smtClean="0">
                <a:hlinkClick r:id="rId4"/>
              </a:rPr>
              <a:t>braut</a:t>
            </a:r>
            <a:endParaRPr lang="is-I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4860032" y="2935830"/>
            <a:ext cx="1501816" cy="687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600" dirty="0" smtClean="0">
                <a:hlinkClick r:id="rId4"/>
              </a:rPr>
              <a:t>Fjölgreina</a:t>
            </a:r>
          </a:p>
          <a:p>
            <a:pPr algn="ctr"/>
            <a:r>
              <a:rPr lang="is-IS" sz="1600" dirty="0" smtClean="0">
                <a:hlinkClick r:id="rId4"/>
              </a:rPr>
              <a:t>braut</a:t>
            </a:r>
            <a:endParaRPr lang="is-I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2195736" y="2954031"/>
            <a:ext cx="1484691" cy="6679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600" dirty="0" smtClean="0">
                <a:hlinkClick r:id="rId4"/>
              </a:rPr>
              <a:t>Hagfræðibraut</a:t>
            </a:r>
            <a:endParaRPr lang="is-I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4860032" y="3794624"/>
            <a:ext cx="1501816" cy="687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600" dirty="0" smtClean="0">
                <a:hlinkClick r:id="rId4"/>
              </a:rPr>
              <a:t>Hestabraut</a:t>
            </a:r>
            <a:endParaRPr lang="is-I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2162273" y="4633296"/>
            <a:ext cx="1484691" cy="672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600" dirty="0" smtClean="0">
                <a:hlinkClick r:id="rId4"/>
              </a:rPr>
              <a:t>Íþrótta- og tómstunda</a:t>
            </a:r>
          </a:p>
          <a:p>
            <a:pPr algn="ctr"/>
            <a:r>
              <a:rPr lang="is-IS" sz="1600" dirty="0" smtClean="0">
                <a:hlinkClick r:id="rId4"/>
              </a:rPr>
              <a:t>braut</a:t>
            </a:r>
            <a:endParaRPr lang="is-I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4859288" y="4653418"/>
            <a:ext cx="1502560" cy="687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600" dirty="0" smtClean="0">
                <a:hlinkClick r:id="rId4"/>
              </a:rPr>
              <a:t>Náttúruvísinda braut</a:t>
            </a:r>
            <a:endParaRPr lang="is-IS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2195736" y="5471968"/>
            <a:ext cx="1501816" cy="686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600" dirty="0" smtClean="0">
                <a:hlinkClick r:id="rId5"/>
              </a:rPr>
              <a:t>Nýsköpunar- og tæknibraut</a:t>
            </a:r>
            <a:endParaRPr lang="is-IS" sz="16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139952" y="2670963"/>
            <a:ext cx="0" cy="314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27984" y="2670963"/>
            <a:ext cx="0" cy="2326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697552" y="3279794"/>
            <a:ext cx="44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697552" y="4130625"/>
            <a:ext cx="44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697552" y="4969297"/>
            <a:ext cx="44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697552" y="5815313"/>
            <a:ext cx="44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427984" y="3279794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42217" y="4130625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27984" y="5000576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8579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400" dirty="0" smtClean="0">
                <a:hlinkClick r:id="rId2"/>
              </a:rPr>
              <a:t>Framhaldsskólinn á Húsavík</a:t>
            </a:r>
            <a:endParaRPr lang="is-IS" sz="4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381125" cy="9525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85FE-A928-473D-9405-1D4C53A2CFBA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99784" y="13039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hlinkClick r:id="rId4"/>
              </a:rPr>
              <a:t>Inntökuskilyrði</a:t>
            </a:r>
            <a:endParaRPr lang="is-IS" dirty="0"/>
          </a:p>
        </p:txBody>
      </p:sp>
      <p:sp>
        <p:nvSpPr>
          <p:cNvPr id="11" name="Rounded Rectangle 10"/>
          <p:cNvSpPr/>
          <p:nvPr/>
        </p:nvSpPr>
        <p:spPr>
          <a:xfrm>
            <a:off x="3455876" y="2060848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400" b="1" i="0" dirty="0" smtClean="0">
                <a:hlinkClick r:id="rId5"/>
              </a:rPr>
              <a:t>Námsbrautir</a:t>
            </a:r>
            <a:endParaRPr lang="is-IS" sz="2400" b="1" i="0" dirty="0"/>
          </a:p>
        </p:txBody>
      </p:sp>
      <p:sp>
        <p:nvSpPr>
          <p:cNvPr id="12" name="Rounded Rectangle 11"/>
          <p:cNvSpPr/>
          <p:nvPr/>
        </p:nvSpPr>
        <p:spPr>
          <a:xfrm>
            <a:off x="2267744" y="3284983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i="0" dirty="0" smtClean="0">
                <a:solidFill>
                  <a:schemeClr val="tx1"/>
                </a:solidFill>
                <a:latin typeface="Arial" charset="0"/>
                <a:hlinkClick r:id="rId6"/>
              </a:rPr>
              <a:t>Félags- og hugvísindabraut</a:t>
            </a:r>
            <a:endParaRPr lang="is-IS" sz="14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67744" y="4342038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i="0" dirty="0" smtClean="0">
                <a:solidFill>
                  <a:schemeClr val="tx1"/>
                </a:solidFill>
                <a:latin typeface="Arial" charset="0"/>
                <a:hlinkClick r:id="rId7"/>
              </a:rPr>
              <a:t>Opin stúdentsbraut</a:t>
            </a:r>
            <a:endParaRPr lang="is-IS" sz="14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67744" y="5398560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i="0" dirty="0" smtClean="0">
                <a:solidFill>
                  <a:schemeClr val="tx1"/>
                </a:solidFill>
                <a:latin typeface="Arial" charset="0"/>
                <a:hlinkClick r:id="rId8"/>
              </a:rPr>
              <a:t>Framhaldsbraut</a:t>
            </a:r>
            <a:endParaRPr lang="is-IS" sz="14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64088" y="5395644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i="0" dirty="0" smtClean="0">
                <a:solidFill>
                  <a:schemeClr val="tx1"/>
                </a:solidFill>
                <a:latin typeface="Arial" charset="0"/>
                <a:hlinkClick r:id="rId9"/>
              </a:rPr>
              <a:t>Starfsbraut</a:t>
            </a:r>
            <a:endParaRPr lang="is-IS" sz="14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64088" y="4338589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i="0" dirty="0" smtClean="0">
                <a:solidFill>
                  <a:schemeClr val="tx1"/>
                </a:solidFill>
                <a:latin typeface="Arial" charset="0"/>
                <a:hlinkClick r:id="rId10"/>
              </a:rPr>
              <a:t>Almenn braut</a:t>
            </a:r>
            <a:endParaRPr lang="is-IS" sz="14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42317" y="3281534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i="0" dirty="0" smtClean="0">
                <a:solidFill>
                  <a:schemeClr val="tx1"/>
                </a:solidFill>
                <a:latin typeface="Arial" charset="0"/>
                <a:hlinkClick r:id="rId11"/>
              </a:rPr>
              <a:t>Náttúruvísinda braut</a:t>
            </a:r>
            <a:endParaRPr lang="is-IS" sz="1400" i="0" dirty="0" smtClean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862092" y="3645024"/>
            <a:ext cx="2778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862092" y="4725144"/>
            <a:ext cx="2778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862092" y="5805264"/>
            <a:ext cx="2778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04048" y="3632448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004048" y="4725144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04048" y="5805264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39952" y="2924944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04048" y="2924944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5197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400" dirty="0" smtClean="0">
                <a:hlinkClick r:id="rId2"/>
              </a:rPr>
              <a:t>Framhaldsskólinn á Laugum</a:t>
            </a:r>
            <a:endParaRPr lang="is-I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85FE-A928-473D-9405-1D4C53A2CFBA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455876" y="2060848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400" b="1" i="0" dirty="0" smtClean="0">
                <a:hlinkClick r:id="rId3"/>
              </a:rPr>
              <a:t>Námsbrautir</a:t>
            </a:r>
            <a:endParaRPr lang="is-IS" sz="2400" b="1" i="0" dirty="0"/>
          </a:p>
        </p:txBody>
      </p:sp>
      <p:sp>
        <p:nvSpPr>
          <p:cNvPr id="7" name="Rounded Rectangle 6"/>
          <p:cNvSpPr/>
          <p:nvPr/>
        </p:nvSpPr>
        <p:spPr>
          <a:xfrm>
            <a:off x="2267744" y="3284983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4"/>
              </a:rPr>
              <a:t>Félagsfræði</a:t>
            </a:r>
          </a:p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4"/>
              </a:rPr>
              <a:t>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67744" y="4342038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5"/>
              </a:rPr>
              <a:t>Íþróttabraut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64088" y="4338589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6"/>
              </a:rPr>
              <a:t>Almenn 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42317" y="3281534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7"/>
              </a:rPr>
              <a:t>Náttúrufræði 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862092" y="3645024"/>
            <a:ext cx="2778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04048" y="3632448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04048" y="4725144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04048" y="2924944"/>
            <a:ext cx="0" cy="1798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4638"/>
            <a:ext cx="1350971" cy="10210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69495" y="138351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hlinkClick r:id="rId9"/>
              </a:rPr>
              <a:t>Inntökuskilyrði</a:t>
            </a:r>
            <a:endParaRPr lang="is-I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862092" y="4723454"/>
            <a:ext cx="2778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39952" y="2916206"/>
            <a:ext cx="0" cy="1798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5536" y="148648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hlinkClick r:id="rId10"/>
              </a:rPr>
              <a:t>Upplýsingar um heimavist</a:t>
            </a:r>
            <a:endParaRPr lang="is-IS" sz="1600" dirty="0"/>
          </a:p>
        </p:txBody>
      </p:sp>
    </p:spTree>
    <p:extLst>
      <p:ext uri="{BB962C8B-B14F-4D97-AF65-F5344CB8AC3E}">
        <p14:creationId xmlns:p14="http://schemas.microsoft.com/office/powerpoint/2010/main" val="39506184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400" dirty="0" smtClean="0">
                <a:hlinkClick r:id="rId2"/>
              </a:rPr>
              <a:t>Menntaskólinn á Akureyri</a:t>
            </a:r>
            <a:endParaRPr lang="is-I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0CD7-1591-4241-A041-96BB22D8E13F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455876" y="2060848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400" b="1" i="0" dirty="0" smtClean="0">
                <a:hlinkClick r:id="rId2"/>
              </a:rPr>
              <a:t>Námsbrautir</a:t>
            </a:r>
            <a:endParaRPr lang="is-IS" sz="2400" b="1" i="0" dirty="0"/>
          </a:p>
        </p:txBody>
      </p:sp>
      <p:sp>
        <p:nvSpPr>
          <p:cNvPr id="5" name="Rounded Rectangle 4"/>
          <p:cNvSpPr/>
          <p:nvPr/>
        </p:nvSpPr>
        <p:spPr>
          <a:xfrm>
            <a:off x="2267744" y="3284983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3"/>
              </a:rPr>
              <a:t>Almenn braut hraðlína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67744" y="4342038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4"/>
              </a:rPr>
              <a:t>Mála- og menningar</a:t>
            </a:r>
          </a:p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4"/>
              </a:rPr>
              <a:t>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64088" y="4338589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5"/>
              </a:rPr>
              <a:t>Náttúrufræði 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42317" y="3281534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6"/>
              </a:rPr>
              <a:t>Félagsgreina 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04048" y="3632448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04048" y="4725144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04048" y="2924944"/>
            <a:ext cx="0" cy="1798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39952" y="2916206"/>
            <a:ext cx="0" cy="2822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862092" y="3645024"/>
            <a:ext cx="2778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862092" y="4723454"/>
            <a:ext cx="2778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287502" y="5362766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7"/>
              </a:rPr>
              <a:t>Raungreina 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862092" y="5738893"/>
            <a:ext cx="2778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1626201" cy="9915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164288" y="1340768"/>
            <a:ext cx="176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hlinkClick r:id="rId9"/>
              </a:rPr>
              <a:t>Inntökuskilyrði</a:t>
            </a:r>
            <a:endParaRPr lang="is-IS" dirty="0"/>
          </a:p>
        </p:txBody>
      </p:sp>
      <p:sp>
        <p:nvSpPr>
          <p:cNvPr id="20" name="TextBox 19"/>
          <p:cNvSpPr txBox="1"/>
          <p:nvPr/>
        </p:nvSpPr>
        <p:spPr>
          <a:xfrm>
            <a:off x="628650" y="138530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hlinkClick r:id="rId10"/>
              </a:rPr>
              <a:t>Upplýsingar um heimavist</a:t>
            </a:r>
            <a:endParaRPr lang="is-IS" sz="1600" dirty="0"/>
          </a:p>
        </p:txBody>
      </p:sp>
    </p:spTree>
    <p:extLst>
      <p:ext uri="{BB962C8B-B14F-4D97-AF65-F5344CB8AC3E}">
        <p14:creationId xmlns:p14="http://schemas.microsoft.com/office/powerpoint/2010/main" val="5803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b="1" u="sng" dirty="0">
                <a:latin typeface="Comic Sans MS" panose="030F0702030302020204" pitchFamily="66" charset="0"/>
              </a:rPr>
              <a:t>Almennt menntaskólanám </a:t>
            </a:r>
            <a:br>
              <a:rPr lang="is-IS" b="1" u="sng" dirty="0">
                <a:latin typeface="Comic Sans MS" panose="030F0702030302020204" pitchFamily="66" charset="0"/>
              </a:rPr>
            </a:br>
            <a:r>
              <a:rPr lang="is-IS" b="1" u="sng" dirty="0">
                <a:latin typeface="Comic Sans MS" panose="030F0702030302020204" pitchFamily="66" charset="0"/>
              </a:rPr>
              <a:t>-áfangakerfi-</a:t>
            </a:r>
            <a:endParaRPr lang="en-US" b="1" u="sng" dirty="0">
              <a:latin typeface="Comic Sans MS" panose="030F0702030302020204" pitchFamily="66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13740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is-IS" sz="2800" dirty="0" smtClean="0">
                <a:latin typeface="+mj-lt"/>
              </a:rPr>
              <a:t> Borgarholtsskóli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is-IS" sz="2800" dirty="0" smtClean="0">
                <a:latin typeface="+mj-lt"/>
              </a:rPr>
              <a:t> Fjölbrautarskólinn við Ármúla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is-IS" sz="2800" dirty="0" smtClean="0">
                <a:latin typeface="+mj-lt"/>
              </a:rPr>
              <a:t> Fjölbrautarskólinn í Breiðholti</a:t>
            </a:r>
            <a:endParaRPr lang="is-IS" sz="2800" dirty="0">
              <a:latin typeface="+mj-lt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is-IS" sz="2800" dirty="0">
                <a:latin typeface="+mj-lt"/>
              </a:rPr>
              <a:t> Fjölbrautarskólinn í Garðabæ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is-IS" sz="2800" dirty="0">
                <a:latin typeface="+mj-lt"/>
              </a:rPr>
              <a:t> Flensborgarskólinn í Hafnarfirði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is-IS" sz="2800" dirty="0">
                <a:latin typeface="+mj-lt"/>
              </a:rPr>
              <a:t> </a:t>
            </a:r>
            <a:r>
              <a:rPr lang="is-IS" sz="2800" dirty="0" smtClean="0">
                <a:latin typeface="+mj-lt"/>
              </a:rPr>
              <a:t>Framhaldsskólinn í Mosfellsbæ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is-IS" sz="2800" dirty="0" smtClean="0">
                <a:latin typeface="+mj-lt"/>
              </a:rPr>
              <a:t>Menntaskólinn við Hamrahlíð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is-IS" sz="2800" dirty="0" smtClean="0">
                <a:latin typeface="+mj-lt"/>
              </a:rPr>
              <a:t> Menntaskólinn í </a:t>
            </a:r>
            <a:r>
              <a:rPr lang="is-IS" sz="2800" dirty="0" err="1" smtClean="0">
                <a:latin typeface="+mj-lt"/>
              </a:rPr>
              <a:t>Kópavogi</a:t>
            </a:r>
            <a:r>
              <a:rPr lang="is-IS" sz="2800" dirty="0" smtClean="0">
                <a:latin typeface="+mj-lt"/>
              </a:rPr>
              <a:t> </a:t>
            </a:r>
            <a:endParaRPr lang="is-IS" sz="2800" dirty="0">
              <a:latin typeface="+mj-lt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is-IS" sz="2800" dirty="0" smtClean="0">
                <a:latin typeface="+mj-lt"/>
              </a:rPr>
              <a:t> Menntaskólinn við Sund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is-IS" sz="2800" dirty="0" smtClean="0">
                <a:latin typeface="+mj-lt"/>
              </a:rPr>
              <a:t> Myndlistaskólinn í Reykjavík</a:t>
            </a:r>
            <a:endParaRPr lang="en-US" sz="2800" dirty="0" smtClean="0">
              <a:latin typeface="+mj-lt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is-IS" sz="2800" dirty="0" smtClean="0">
                <a:latin typeface="+mj-lt"/>
              </a:rPr>
              <a:t> Tækniskólinn</a:t>
            </a:r>
            <a:endParaRPr lang="is-IS" sz="2800" dirty="0">
              <a:latin typeface="+mj-lt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endParaRPr lang="is-IS" sz="28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EAEF-BB94-4C2A-B19F-1C4C63730E5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565"/>
            <a:ext cx="7886700" cy="1325563"/>
          </a:xfrm>
        </p:spPr>
        <p:txBody>
          <a:bodyPr/>
          <a:lstStyle/>
          <a:p>
            <a:pPr algn="ctr"/>
            <a:r>
              <a:rPr lang="is-IS" dirty="0" smtClean="0">
                <a:hlinkClick r:id="rId2"/>
              </a:rPr>
              <a:t>   </a:t>
            </a:r>
            <a:r>
              <a:rPr lang="is-IS" sz="4400" dirty="0" smtClean="0">
                <a:hlinkClick r:id="rId2"/>
              </a:rPr>
              <a:t>Menntaskólinn á Tröllaskaga</a:t>
            </a:r>
            <a:endParaRPr lang="is-I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0CD7-1591-4241-A041-96BB22D8E13F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354897" y="1788154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300" b="1" i="0" dirty="0" smtClean="0">
                <a:hlinkClick r:id="rId3"/>
              </a:rPr>
              <a:t>Stúdentsbrautir</a:t>
            </a:r>
            <a:endParaRPr lang="is-IS" sz="2300" b="1" i="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241912" y="3444083"/>
            <a:ext cx="2778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241912" y="4522513"/>
            <a:ext cx="2778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333900" y="4677484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4"/>
              </a:rPr>
              <a:t>Viðbótarnám til stúdentsprófs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9" y="98153"/>
            <a:ext cx="1470208" cy="1143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21828" y="1124744"/>
            <a:ext cx="2922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dirty="0"/>
              <a:t>Inntökuskilyrði námsbrauta má finna í upplýsingum um brautirnar sjálfar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043207" y="2928857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6"/>
              </a:rPr>
              <a:t>Íþróttabraut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43207" y="3803171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7"/>
              </a:rPr>
              <a:t>Listabraut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43207" y="4677485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8"/>
              </a:rPr>
              <a:t>Útivistar </a:t>
            </a:r>
          </a:p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8"/>
              </a:rPr>
              <a:t>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415502" y="4115720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9"/>
              </a:rPr>
              <a:t>Starfsbraut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415502" y="3219124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10"/>
              </a:rPr>
              <a:t>Grunnmennta 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328284" y="2926213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11"/>
              </a:rPr>
              <a:t>Félags- og hugvísinda 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328284" y="3803171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12"/>
              </a:rPr>
              <a:t>Náttúruvísinda 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36173" y="2650679"/>
            <a:ext cx="9329" cy="2402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638979" y="2650679"/>
            <a:ext cx="9329" cy="2402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902874" y="3302340"/>
            <a:ext cx="333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912203" y="4172381"/>
            <a:ext cx="333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912203" y="5053611"/>
            <a:ext cx="333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638979" y="3302340"/>
            <a:ext cx="356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638978" y="4172381"/>
            <a:ext cx="356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638978" y="5053611"/>
            <a:ext cx="356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9990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8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s-IS" sz="4400" dirty="0" smtClean="0">
                <a:hlinkClick r:id="rId2"/>
              </a:rPr>
              <a:t>Myndlistaskólinn á Akureyri</a:t>
            </a:r>
            <a:endParaRPr lang="is-I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0CD7-1591-4241-A041-96BB22D8E13F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638"/>
            <a:ext cx="1488887" cy="49435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55876" y="2420888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400" b="1" i="0" dirty="0" smtClean="0">
                <a:hlinkClick r:id="rId4"/>
              </a:rPr>
              <a:t>Námsbrautir</a:t>
            </a:r>
            <a:endParaRPr lang="is-IS" sz="2400" b="1" i="0" dirty="0"/>
          </a:p>
        </p:txBody>
      </p:sp>
      <p:sp>
        <p:nvSpPr>
          <p:cNvPr id="6" name="Rounded Rectangle 5"/>
          <p:cNvSpPr/>
          <p:nvPr/>
        </p:nvSpPr>
        <p:spPr>
          <a:xfrm>
            <a:off x="2555776" y="4841209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5"/>
              </a:rPr>
              <a:t>Fagurlista deild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55776" y="3686969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6"/>
              </a:rPr>
              <a:t>Fornáms </a:t>
            </a:r>
          </a:p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6"/>
              </a:rPr>
              <a:t>deild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78610" y="3686970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7"/>
              </a:rPr>
              <a:t>Listhönnunar deild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130366" y="4041056"/>
            <a:ext cx="2976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131455" y="5157192"/>
            <a:ext cx="2976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44008" y="4041056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27984" y="3284984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44008" y="3284984"/>
            <a:ext cx="0" cy="756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6632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400" dirty="0">
                <a:hlinkClick r:id="rId2"/>
              </a:rPr>
              <a:t>Verkmenntaskólinn á Akureyri</a:t>
            </a:r>
            <a:endParaRPr lang="is-I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0CD7-1591-4241-A041-96BB22D8E13F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22" y="443869"/>
            <a:ext cx="1018456" cy="6666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28184" y="1340768"/>
            <a:ext cx="3222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200" dirty="0"/>
              <a:t>Inntökuskilyrði námsbrauta má finna í upplýsingum um brautirnar sjálfar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40256" y="1609828"/>
            <a:ext cx="230425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400" b="1" i="0" dirty="0" smtClean="0">
                <a:hlinkClick r:id="rId4"/>
              </a:rPr>
              <a:t>Stúdentsbrautir</a:t>
            </a:r>
            <a:endParaRPr lang="is-IS" sz="2400" b="1" i="0" dirty="0"/>
          </a:p>
        </p:txBody>
      </p:sp>
      <p:sp>
        <p:nvSpPr>
          <p:cNvPr id="7" name="Rounded Rectangle 6"/>
          <p:cNvSpPr/>
          <p:nvPr/>
        </p:nvSpPr>
        <p:spPr>
          <a:xfrm>
            <a:off x="704152" y="2700067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5"/>
              </a:rPr>
              <a:t>Náttúruvísinda 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4152" y="5554958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6"/>
              </a:rPr>
              <a:t>Félags- og hugvísinda 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4152" y="3653117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7"/>
              </a:rPr>
              <a:t>Íþrótta- og </a:t>
            </a:r>
            <a:r>
              <a:rPr lang="is-IS" sz="1600" i="0" dirty="0" err="1" smtClean="0">
                <a:solidFill>
                  <a:schemeClr val="tx1"/>
                </a:solidFill>
                <a:latin typeface="Arial" charset="0"/>
                <a:hlinkClick r:id="rId7"/>
              </a:rPr>
              <a:t>lýðheilsubraut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4152" y="4606167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8"/>
              </a:rPr>
              <a:t>Viðskipta- og hagfræði 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91647" y="2700066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9"/>
              </a:rPr>
              <a:t>Listnáms- og hönnunar braut</a:t>
            </a:r>
            <a:endParaRPr lang="is-IS" sz="1600" b="1" i="0" dirty="0"/>
          </a:p>
        </p:txBody>
      </p:sp>
      <p:sp>
        <p:nvSpPr>
          <p:cNvPr id="12" name="Rounded Rectangle 11"/>
          <p:cNvSpPr/>
          <p:nvPr/>
        </p:nvSpPr>
        <p:spPr>
          <a:xfrm>
            <a:off x="3291647" y="3678463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7"/>
              </a:rPr>
              <a:t>Iðnnám með stúdentsprófi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91647" y="4656860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7"/>
              </a:rPr>
              <a:t>Fjölgreina-</a:t>
            </a:r>
          </a:p>
          <a:p>
            <a:pPr lvl="0" algn="ctr"/>
            <a:r>
              <a:rPr lang="is-IS" sz="1600" i="0" dirty="0" smtClean="0">
                <a:solidFill>
                  <a:schemeClr val="tx1"/>
                </a:solidFill>
                <a:latin typeface="Arial" charset="0"/>
                <a:hlinkClick r:id="rId7"/>
              </a:rPr>
              <a:t>braut</a:t>
            </a:r>
            <a:endParaRPr lang="is-IS" sz="16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92569" y="2471071"/>
            <a:ext cx="1228929" cy="584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10"/>
              </a:rPr>
              <a:t>Myndlistar </a:t>
            </a:r>
            <a:r>
              <a:rPr lang="is-IS" sz="1600" b="1" i="0" dirty="0" err="1" smtClean="0">
                <a:hlinkClick r:id="rId10"/>
              </a:rPr>
              <a:t>lína</a:t>
            </a:r>
            <a:endParaRPr lang="is-IS" sz="1600" b="1" i="0" dirty="0"/>
          </a:p>
        </p:txBody>
      </p:sp>
      <p:sp>
        <p:nvSpPr>
          <p:cNvPr id="15" name="Rounded Rectangle 14"/>
          <p:cNvSpPr/>
          <p:nvPr/>
        </p:nvSpPr>
        <p:spPr>
          <a:xfrm>
            <a:off x="5092569" y="3121437"/>
            <a:ext cx="1228929" cy="584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err="1" smtClean="0">
                <a:hlinkClick r:id="rId11"/>
              </a:rPr>
              <a:t>Textíl</a:t>
            </a:r>
            <a:r>
              <a:rPr lang="is-IS" sz="1600" b="1" i="0" dirty="0" smtClean="0">
                <a:hlinkClick r:id="rId11"/>
              </a:rPr>
              <a:t>      </a:t>
            </a:r>
            <a:r>
              <a:rPr lang="is-IS" sz="1600" b="1" i="0" dirty="0" err="1" smtClean="0">
                <a:hlinkClick r:id="rId11"/>
              </a:rPr>
              <a:t>lína</a:t>
            </a:r>
            <a:endParaRPr lang="is-IS" sz="1600" b="1" i="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648368" y="2471071"/>
            <a:ext cx="0" cy="3460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864390" y="2471071"/>
            <a:ext cx="2" cy="2520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278742" y="3055521"/>
            <a:ext cx="3696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278742" y="4029244"/>
            <a:ext cx="3696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278742" y="4982294"/>
            <a:ext cx="3696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278742" y="5919039"/>
            <a:ext cx="3696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864392" y="3055521"/>
            <a:ext cx="4272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864391" y="4031817"/>
            <a:ext cx="4272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64390" y="4992019"/>
            <a:ext cx="4272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3"/>
          </p:cNvCxnSpPr>
          <p:nvPr/>
        </p:nvCxnSpPr>
        <p:spPr>
          <a:xfrm flipV="1">
            <a:off x="4866237" y="2932030"/>
            <a:ext cx="226332" cy="144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3"/>
          </p:cNvCxnSpPr>
          <p:nvPr/>
        </p:nvCxnSpPr>
        <p:spPr>
          <a:xfrm>
            <a:off x="4866237" y="3076194"/>
            <a:ext cx="226332" cy="163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6999578" y="4625826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i="0" dirty="0" smtClean="0">
                <a:solidFill>
                  <a:schemeClr val="tx1"/>
                </a:solidFill>
                <a:latin typeface="Arial" charset="0"/>
                <a:hlinkClick r:id="rId12"/>
              </a:rPr>
              <a:t>Starfsbraut</a:t>
            </a:r>
            <a:endParaRPr lang="is-IS" sz="14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974890" y="3729550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i="0" dirty="0" smtClean="0">
                <a:solidFill>
                  <a:schemeClr val="tx1"/>
                </a:solidFill>
                <a:latin typeface="Arial" charset="0"/>
                <a:hlinkClick r:id="rId13"/>
              </a:rPr>
              <a:t>Sjúkraliðabraut</a:t>
            </a:r>
            <a:endParaRPr lang="is-IS" sz="14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974890" y="2833274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i="0" dirty="0" smtClean="0">
                <a:solidFill>
                  <a:schemeClr val="tx1"/>
                </a:solidFill>
                <a:latin typeface="Arial" charset="0"/>
                <a:hlinkClick r:id="rId14"/>
              </a:rPr>
              <a:t>Brautabrú</a:t>
            </a:r>
            <a:endParaRPr lang="is-IS" sz="14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1340768"/>
            <a:ext cx="2396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dirty="0" smtClean="0">
                <a:hlinkClick r:id="rId15"/>
              </a:rPr>
              <a:t>Upplýsingar um heimavist</a:t>
            </a:r>
            <a:endParaRPr lang="is-IS" sz="1200" dirty="0"/>
          </a:p>
        </p:txBody>
      </p:sp>
    </p:spTree>
    <p:extLst>
      <p:ext uri="{BB962C8B-B14F-4D97-AF65-F5344CB8AC3E}">
        <p14:creationId xmlns:p14="http://schemas.microsoft.com/office/powerpoint/2010/main" val="12260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172" y="12573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s-IS" sz="4400" dirty="0">
                <a:hlinkClick r:id="rId2"/>
              </a:rPr>
              <a:t>Verkmenntaskólinn á Akureyri</a:t>
            </a:r>
            <a:endParaRPr lang="is-I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0CD7-1591-4241-A041-96BB22D8E13F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2825"/>
            <a:ext cx="1018456" cy="6666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0152" y="1156028"/>
            <a:ext cx="3510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400" dirty="0"/>
              <a:t>Inntökuskilyrði námsbrauta má finna í upplýsingum um brautirnar sjálfar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455876" y="1723550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400" b="1" i="0" dirty="0" smtClean="0">
                <a:hlinkClick r:id="rId4"/>
              </a:rPr>
              <a:t>Iðn- og tækninám</a:t>
            </a:r>
            <a:endParaRPr lang="is-IS" sz="2400" b="1" i="0" dirty="0"/>
          </a:p>
        </p:txBody>
      </p:sp>
      <p:sp>
        <p:nvSpPr>
          <p:cNvPr id="7" name="Rounded Rectangle 6"/>
          <p:cNvSpPr/>
          <p:nvPr/>
        </p:nvSpPr>
        <p:spPr>
          <a:xfrm>
            <a:off x="5152857" y="3868628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i="0" dirty="0" smtClean="0">
                <a:solidFill>
                  <a:schemeClr val="tx1"/>
                </a:solidFill>
                <a:latin typeface="Arial" charset="0"/>
                <a:hlinkClick r:id="rId5"/>
              </a:rPr>
              <a:t>Grunnnám hársnyrtiiðnar</a:t>
            </a:r>
            <a:endParaRPr lang="is-IS" sz="14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52857" y="2744551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i="0" dirty="0" smtClean="0">
                <a:solidFill>
                  <a:schemeClr val="tx1"/>
                </a:solidFill>
                <a:latin typeface="Arial" charset="0"/>
                <a:hlinkClick r:id="rId6"/>
              </a:rPr>
              <a:t>Grunnnám málm- og véltæknigreina</a:t>
            </a:r>
            <a:endParaRPr lang="is-IS" sz="14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78259" y="4815107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i="0" dirty="0" smtClean="0">
                <a:solidFill>
                  <a:schemeClr val="tx1"/>
                </a:solidFill>
                <a:latin typeface="Arial" charset="0"/>
                <a:hlinkClick r:id="rId7"/>
              </a:rPr>
              <a:t>Grunnnám rafiðna</a:t>
            </a:r>
            <a:endParaRPr lang="is-IS" sz="14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64996" y="2730486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n-NO" sz="1400" i="0" dirty="0" smtClean="0">
                <a:solidFill>
                  <a:schemeClr val="tx1"/>
                </a:solidFill>
                <a:latin typeface="Arial" charset="0"/>
                <a:hlinkClick r:id="rId8"/>
              </a:rPr>
              <a:t>Grunnnám bygginga- og </a:t>
            </a:r>
            <a:r>
              <a:rPr lang="nn-NO" sz="1300" i="0" dirty="0" smtClean="0">
                <a:solidFill>
                  <a:schemeClr val="tx1"/>
                </a:solidFill>
                <a:latin typeface="Arial" charset="0"/>
                <a:hlinkClick r:id="rId8"/>
              </a:rPr>
              <a:t>mannvirkjagreina</a:t>
            </a:r>
            <a:endParaRPr lang="is-IS" sz="1300" i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52857" y="4972012"/>
            <a:ext cx="1574590" cy="752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i="0" dirty="0" smtClean="0">
                <a:solidFill>
                  <a:schemeClr val="tx1"/>
                </a:solidFill>
                <a:latin typeface="Arial" charset="0"/>
                <a:hlinkClick r:id="rId9"/>
              </a:rPr>
              <a:t>Grunnnám matvæla- og ferðagreina</a:t>
            </a:r>
            <a:endParaRPr lang="is-IS" sz="1400" i="0" dirty="0" smtClean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057847" y="3106613"/>
            <a:ext cx="3421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079964" y="5230275"/>
            <a:ext cx="3421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16016" y="3120678"/>
            <a:ext cx="3648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755003" y="5373216"/>
            <a:ext cx="3648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22139" y="2587646"/>
            <a:ext cx="15301" cy="2639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16016" y="2502530"/>
            <a:ext cx="26115" cy="2870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178408" y="2856946"/>
            <a:ext cx="1070078" cy="499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b="1" i="0" dirty="0" smtClean="0"/>
              <a:t>Múrverk</a:t>
            </a:r>
            <a:endParaRPr lang="is-IS" sz="1400" b="1" i="0" dirty="0"/>
          </a:p>
        </p:txBody>
      </p:sp>
      <p:sp>
        <p:nvSpPr>
          <p:cNvPr id="28" name="Rounded Rectangle 27"/>
          <p:cNvSpPr/>
          <p:nvPr/>
        </p:nvSpPr>
        <p:spPr>
          <a:xfrm>
            <a:off x="1178408" y="2334499"/>
            <a:ext cx="1070078" cy="499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b="1" i="0" dirty="0" smtClean="0"/>
              <a:t>Húsgagna- smíði</a:t>
            </a:r>
            <a:endParaRPr lang="is-IS" sz="1400" b="1" i="0" dirty="0"/>
          </a:p>
        </p:txBody>
      </p:sp>
      <p:sp>
        <p:nvSpPr>
          <p:cNvPr id="29" name="Rounded Rectangle 28"/>
          <p:cNvSpPr/>
          <p:nvPr/>
        </p:nvSpPr>
        <p:spPr>
          <a:xfrm>
            <a:off x="1178408" y="1812052"/>
            <a:ext cx="1070078" cy="499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b="1" i="0" dirty="0" smtClean="0"/>
              <a:t>Húsasmíði</a:t>
            </a:r>
            <a:endParaRPr lang="is-IS" sz="1400" b="1" i="0" dirty="0"/>
          </a:p>
        </p:txBody>
      </p:sp>
      <p:sp>
        <p:nvSpPr>
          <p:cNvPr id="30" name="Rounded Rectangle 29"/>
          <p:cNvSpPr/>
          <p:nvPr/>
        </p:nvSpPr>
        <p:spPr>
          <a:xfrm>
            <a:off x="1178408" y="3379393"/>
            <a:ext cx="1070078" cy="499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b="1" i="0" dirty="0" smtClean="0"/>
              <a:t>Pípulagnir</a:t>
            </a:r>
            <a:endParaRPr lang="is-IS" sz="1400" b="1" i="0" dirty="0"/>
          </a:p>
        </p:txBody>
      </p:sp>
      <p:sp>
        <p:nvSpPr>
          <p:cNvPr id="31" name="Rounded Rectangle 30"/>
          <p:cNvSpPr/>
          <p:nvPr/>
        </p:nvSpPr>
        <p:spPr>
          <a:xfrm>
            <a:off x="1178408" y="3901840"/>
            <a:ext cx="1070078" cy="499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b="1" i="0" dirty="0" smtClean="0"/>
              <a:t>Málaraiðn</a:t>
            </a:r>
            <a:endParaRPr lang="is-IS" sz="1400" b="1" i="0" dirty="0"/>
          </a:p>
        </p:txBody>
      </p:sp>
      <p:cxnSp>
        <p:nvCxnSpPr>
          <p:cNvPr id="32" name="Straight Arrow Connector 31"/>
          <p:cNvCxnSpPr>
            <a:stCxn id="10" idx="1"/>
            <a:endCxn id="26" idx="3"/>
          </p:cNvCxnSpPr>
          <p:nvPr/>
        </p:nvCxnSpPr>
        <p:spPr>
          <a:xfrm flipH="1" flipV="1">
            <a:off x="2248486" y="3106613"/>
            <a:ext cx="21651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1"/>
          </p:cNvCxnSpPr>
          <p:nvPr/>
        </p:nvCxnSpPr>
        <p:spPr>
          <a:xfrm flipH="1" flipV="1">
            <a:off x="2283537" y="2744551"/>
            <a:ext cx="181459" cy="362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" idx="1"/>
          </p:cNvCxnSpPr>
          <p:nvPr/>
        </p:nvCxnSpPr>
        <p:spPr>
          <a:xfrm flipH="1" flipV="1">
            <a:off x="2283537" y="2257573"/>
            <a:ext cx="181459" cy="849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" idx="1"/>
          </p:cNvCxnSpPr>
          <p:nvPr/>
        </p:nvCxnSpPr>
        <p:spPr>
          <a:xfrm flipH="1">
            <a:off x="2304695" y="3106614"/>
            <a:ext cx="160301" cy="849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0" idx="1"/>
          </p:cNvCxnSpPr>
          <p:nvPr/>
        </p:nvCxnSpPr>
        <p:spPr>
          <a:xfrm flipH="1">
            <a:off x="2304695" y="3106614"/>
            <a:ext cx="160301" cy="339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1190234" y="4704555"/>
            <a:ext cx="1070078" cy="499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b="1" i="0" dirty="0" smtClean="0"/>
              <a:t>Rafvirkjun</a:t>
            </a:r>
            <a:endParaRPr lang="is-IS" sz="1400" b="1" i="0" dirty="0"/>
          </a:p>
        </p:txBody>
      </p:sp>
      <p:sp>
        <p:nvSpPr>
          <p:cNvPr id="47" name="Rounded Rectangle 46"/>
          <p:cNvSpPr/>
          <p:nvPr/>
        </p:nvSpPr>
        <p:spPr>
          <a:xfrm>
            <a:off x="1190234" y="5227002"/>
            <a:ext cx="1070078" cy="499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b="1" i="0" dirty="0" smtClean="0"/>
              <a:t>Rafeinda- virkjun</a:t>
            </a:r>
            <a:endParaRPr lang="is-IS" sz="1400" b="1" i="0" dirty="0"/>
          </a:p>
        </p:txBody>
      </p:sp>
      <p:cxnSp>
        <p:nvCxnSpPr>
          <p:cNvPr id="48" name="Straight Arrow Connector 47"/>
          <p:cNvCxnSpPr>
            <a:endCxn id="46" idx="3"/>
          </p:cNvCxnSpPr>
          <p:nvPr/>
        </p:nvCxnSpPr>
        <p:spPr>
          <a:xfrm flipH="1" flipV="1">
            <a:off x="2260312" y="4954222"/>
            <a:ext cx="216659" cy="261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9" idx="1"/>
            <a:endCxn id="47" idx="3"/>
          </p:cNvCxnSpPr>
          <p:nvPr/>
        </p:nvCxnSpPr>
        <p:spPr>
          <a:xfrm flipH="1">
            <a:off x="2260312" y="5191235"/>
            <a:ext cx="217947" cy="285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6980541" y="2856946"/>
            <a:ext cx="1070078" cy="499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b="1" i="0" dirty="0" smtClean="0"/>
              <a:t>Blikksmíði</a:t>
            </a:r>
            <a:endParaRPr lang="is-IS" sz="1400" b="1" i="0" dirty="0"/>
          </a:p>
        </p:txBody>
      </p:sp>
      <p:sp>
        <p:nvSpPr>
          <p:cNvPr id="60" name="Rounded Rectangle 59"/>
          <p:cNvSpPr/>
          <p:nvPr/>
        </p:nvSpPr>
        <p:spPr>
          <a:xfrm>
            <a:off x="6980541" y="2334499"/>
            <a:ext cx="1070078" cy="499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b="1" i="0" dirty="0" smtClean="0"/>
              <a:t>Stálsmíði</a:t>
            </a:r>
            <a:endParaRPr lang="is-IS" sz="1400" b="1" i="0" dirty="0"/>
          </a:p>
        </p:txBody>
      </p:sp>
      <p:sp>
        <p:nvSpPr>
          <p:cNvPr id="61" name="Rounded Rectangle 60"/>
          <p:cNvSpPr/>
          <p:nvPr/>
        </p:nvSpPr>
        <p:spPr>
          <a:xfrm>
            <a:off x="6980541" y="1812052"/>
            <a:ext cx="1070078" cy="499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b="1" i="0" dirty="0" smtClean="0"/>
              <a:t>Bifvéla virkjun</a:t>
            </a:r>
            <a:endParaRPr lang="is-IS" sz="1400" b="1" i="0" dirty="0"/>
          </a:p>
        </p:txBody>
      </p:sp>
      <p:sp>
        <p:nvSpPr>
          <p:cNvPr id="62" name="Rounded Rectangle 61"/>
          <p:cNvSpPr/>
          <p:nvPr/>
        </p:nvSpPr>
        <p:spPr>
          <a:xfrm>
            <a:off x="6980541" y="3379393"/>
            <a:ext cx="1070078" cy="499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b="1" i="0" dirty="0" smtClean="0"/>
              <a:t>Rennismíði</a:t>
            </a:r>
            <a:endParaRPr lang="is-IS" sz="1400" b="1" i="0" dirty="0"/>
          </a:p>
        </p:txBody>
      </p:sp>
      <p:sp>
        <p:nvSpPr>
          <p:cNvPr id="63" name="Rounded Rectangle 62"/>
          <p:cNvSpPr/>
          <p:nvPr/>
        </p:nvSpPr>
        <p:spPr>
          <a:xfrm>
            <a:off x="6980541" y="3901840"/>
            <a:ext cx="1070078" cy="499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b="1" i="0" dirty="0" smtClean="0"/>
              <a:t>Vélstjórn A-D</a:t>
            </a:r>
            <a:endParaRPr lang="is-IS" sz="1400" b="1" i="0" dirty="0"/>
          </a:p>
        </p:txBody>
      </p:sp>
      <p:cxnSp>
        <p:nvCxnSpPr>
          <p:cNvPr id="65" name="Straight Arrow Connector 64"/>
          <p:cNvCxnSpPr>
            <a:stCxn id="8" idx="3"/>
            <a:endCxn id="59" idx="1"/>
          </p:cNvCxnSpPr>
          <p:nvPr/>
        </p:nvCxnSpPr>
        <p:spPr>
          <a:xfrm flipV="1">
            <a:off x="6727447" y="3106613"/>
            <a:ext cx="253094" cy="14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8" idx="3"/>
          </p:cNvCxnSpPr>
          <p:nvPr/>
        </p:nvCxnSpPr>
        <p:spPr>
          <a:xfrm flipV="1">
            <a:off x="6727447" y="2758796"/>
            <a:ext cx="253094" cy="361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8" idx="3"/>
          </p:cNvCxnSpPr>
          <p:nvPr/>
        </p:nvCxnSpPr>
        <p:spPr>
          <a:xfrm flipV="1">
            <a:off x="6727447" y="2247941"/>
            <a:ext cx="253094" cy="872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" idx="3"/>
          </p:cNvCxnSpPr>
          <p:nvPr/>
        </p:nvCxnSpPr>
        <p:spPr>
          <a:xfrm>
            <a:off x="6727447" y="3120679"/>
            <a:ext cx="253094" cy="285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8" idx="3"/>
          </p:cNvCxnSpPr>
          <p:nvPr/>
        </p:nvCxnSpPr>
        <p:spPr>
          <a:xfrm>
            <a:off x="6727447" y="3120679"/>
            <a:ext cx="253094" cy="823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5382192" y="5864226"/>
            <a:ext cx="1070078" cy="499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300" b="1" i="0" dirty="0" smtClean="0"/>
              <a:t>Matartækni</a:t>
            </a:r>
            <a:endParaRPr lang="is-IS" sz="1300" b="1" i="0" dirty="0"/>
          </a:p>
        </p:txBody>
      </p:sp>
      <p:sp>
        <p:nvSpPr>
          <p:cNvPr id="75" name="Rounded Rectangle 74"/>
          <p:cNvSpPr/>
          <p:nvPr/>
        </p:nvSpPr>
        <p:spPr>
          <a:xfrm>
            <a:off x="6457950" y="5853891"/>
            <a:ext cx="1070078" cy="499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300" b="1" i="0" dirty="0" smtClean="0"/>
              <a:t>Framreiðsla</a:t>
            </a:r>
            <a:endParaRPr lang="is-IS" sz="1300" b="1" i="0" dirty="0"/>
          </a:p>
        </p:txBody>
      </p:sp>
      <p:sp>
        <p:nvSpPr>
          <p:cNvPr id="76" name="Rounded Rectangle 75"/>
          <p:cNvSpPr/>
          <p:nvPr/>
        </p:nvSpPr>
        <p:spPr>
          <a:xfrm>
            <a:off x="7522348" y="5853891"/>
            <a:ext cx="1070078" cy="499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b="1" i="0" dirty="0" smtClean="0"/>
              <a:t>Bakaraiðn</a:t>
            </a:r>
            <a:endParaRPr lang="is-IS" sz="1400" b="1" i="0" dirty="0"/>
          </a:p>
        </p:txBody>
      </p:sp>
      <p:sp>
        <p:nvSpPr>
          <p:cNvPr id="77" name="Rounded Rectangle 76"/>
          <p:cNvSpPr/>
          <p:nvPr/>
        </p:nvSpPr>
        <p:spPr>
          <a:xfrm>
            <a:off x="3242036" y="5872156"/>
            <a:ext cx="1070078" cy="499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b="1" i="0" dirty="0" smtClean="0"/>
              <a:t>Matreiðsla</a:t>
            </a:r>
            <a:endParaRPr lang="is-IS" sz="1400" b="1" i="0" dirty="0"/>
          </a:p>
        </p:txBody>
      </p:sp>
      <p:sp>
        <p:nvSpPr>
          <p:cNvPr id="78" name="Rounded Rectangle 77"/>
          <p:cNvSpPr/>
          <p:nvPr/>
        </p:nvSpPr>
        <p:spPr>
          <a:xfrm>
            <a:off x="4312114" y="5872156"/>
            <a:ext cx="1070078" cy="499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b="1" i="0" dirty="0" smtClean="0"/>
              <a:t>Kjötiðn</a:t>
            </a:r>
            <a:endParaRPr lang="is-IS" sz="1400" b="1" i="0" dirty="0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4735509" y="4244755"/>
            <a:ext cx="3648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11" idx="2"/>
          </p:cNvCxnSpPr>
          <p:nvPr/>
        </p:nvCxnSpPr>
        <p:spPr>
          <a:xfrm flipH="1">
            <a:off x="4211960" y="5724267"/>
            <a:ext cx="1728192" cy="129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1" idx="2"/>
          </p:cNvCxnSpPr>
          <p:nvPr/>
        </p:nvCxnSpPr>
        <p:spPr>
          <a:xfrm flipH="1">
            <a:off x="5292080" y="5724267"/>
            <a:ext cx="648072" cy="114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1" idx="2"/>
            <a:endCxn id="74" idx="0"/>
          </p:cNvCxnSpPr>
          <p:nvPr/>
        </p:nvCxnSpPr>
        <p:spPr>
          <a:xfrm flipH="1">
            <a:off x="5917231" y="5724267"/>
            <a:ext cx="22921" cy="139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1" idx="2"/>
          </p:cNvCxnSpPr>
          <p:nvPr/>
        </p:nvCxnSpPr>
        <p:spPr>
          <a:xfrm>
            <a:off x="5940152" y="5724267"/>
            <a:ext cx="625151" cy="111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11" idx="2"/>
          </p:cNvCxnSpPr>
          <p:nvPr/>
        </p:nvCxnSpPr>
        <p:spPr>
          <a:xfrm>
            <a:off x="5940152" y="5724267"/>
            <a:ext cx="1705271" cy="111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74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65126"/>
            <a:ext cx="8208912" cy="616021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is-IS" sz="7200" dirty="0" smtClean="0">
                <a:latin typeface="Comic Sans MS" panose="030F0702030302020204" pitchFamily="66" charset="0"/>
              </a:rPr>
              <a:t>Austurland</a:t>
            </a:r>
            <a:endParaRPr lang="is-IS" sz="7200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0CD7-1591-4241-A041-96BB22D8E13F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940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dirty="0" smtClean="0">
                <a:hlinkClick r:id="rId3"/>
              </a:rPr>
              <a:t>Framhaldsskólinn í Austur Skaftafellssýslu</a:t>
            </a:r>
            <a:endParaRPr lang="is-I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0CD7-1591-4241-A041-96BB22D8E13F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" y="122095"/>
            <a:ext cx="1138500" cy="709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86600" y="141763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hlinkClick r:id="rId5"/>
              </a:rPr>
              <a:t>Inntökuskilyrði</a:t>
            </a:r>
            <a:endParaRPr lang="is-IS" dirty="0"/>
          </a:p>
        </p:txBody>
      </p:sp>
      <p:sp>
        <p:nvSpPr>
          <p:cNvPr id="6" name="Rounded Rectangle 5"/>
          <p:cNvSpPr/>
          <p:nvPr/>
        </p:nvSpPr>
        <p:spPr>
          <a:xfrm>
            <a:off x="899592" y="2132856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000" b="1" i="0" dirty="0" smtClean="0">
                <a:hlinkClick r:id="rId6"/>
              </a:rPr>
              <a:t>Stúdentsbrautir</a:t>
            </a:r>
            <a:endParaRPr lang="is-IS" sz="2000" b="1" i="0" dirty="0"/>
          </a:p>
        </p:txBody>
      </p:sp>
      <p:sp>
        <p:nvSpPr>
          <p:cNvPr id="7" name="Rounded Rectangle 6"/>
          <p:cNvSpPr/>
          <p:nvPr/>
        </p:nvSpPr>
        <p:spPr>
          <a:xfrm>
            <a:off x="683568" y="3284984"/>
            <a:ext cx="158417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7"/>
              </a:rPr>
              <a:t>Hug- og félagsvísinda braut</a:t>
            </a:r>
            <a:endParaRPr lang="is-IS" sz="1600" b="1" i="0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681556" y="4293096"/>
            <a:ext cx="158618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8"/>
              </a:rPr>
              <a:t>Náttúru- og raunvísinda braut</a:t>
            </a:r>
            <a:endParaRPr lang="is-IS" sz="1600" b="1" i="0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681556" y="5301208"/>
            <a:ext cx="158618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err="1" smtClean="0">
                <a:hlinkClick r:id="rId9"/>
              </a:rPr>
              <a:t>Kjörnáms</a:t>
            </a:r>
            <a:r>
              <a:rPr lang="is-IS" sz="1600" b="1" i="0" dirty="0" smtClean="0">
                <a:hlinkClick r:id="rId9"/>
              </a:rPr>
              <a:t> braut</a:t>
            </a:r>
            <a:endParaRPr lang="is-IS" sz="1600" b="1" i="0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3455876" y="2121088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000" b="1" i="0" dirty="0" smtClean="0">
                <a:hlinkClick r:id="rId6"/>
              </a:rPr>
              <a:t>Styttri brautir</a:t>
            </a:r>
            <a:endParaRPr lang="is-IS" sz="2000" b="1" i="0" dirty="0"/>
          </a:p>
        </p:txBody>
      </p:sp>
      <p:sp>
        <p:nvSpPr>
          <p:cNvPr id="11" name="Rounded Rectangle 10"/>
          <p:cNvSpPr/>
          <p:nvPr/>
        </p:nvSpPr>
        <p:spPr>
          <a:xfrm>
            <a:off x="4644007" y="3284984"/>
            <a:ext cx="165618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10"/>
              </a:rPr>
              <a:t>Fjallamennsku</a:t>
            </a:r>
          </a:p>
          <a:p>
            <a:pPr lvl="0" algn="ctr"/>
            <a:r>
              <a:rPr lang="is-IS" sz="1600" b="1" i="0" dirty="0" smtClean="0">
                <a:hlinkClick r:id="rId10"/>
              </a:rPr>
              <a:t>braut</a:t>
            </a:r>
            <a:endParaRPr lang="is-IS" sz="1600" b="1" i="0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4671474" y="4293099"/>
            <a:ext cx="1628717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7"/>
              </a:rPr>
              <a:t>Framhaldsskóla braut</a:t>
            </a:r>
            <a:endParaRPr lang="is-IS" sz="1600" b="1" i="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4671474" y="5301208"/>
            <a:ext cx="1628715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7"/>
              </a:rPr>
              <a:t>Vélstjórnar- braut A</a:t>
            </a:r>
            <a:endParaRPr lang="is-IS" sz="1600" b="1" i="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6156176" y="2121088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000" b="1" i="0" dirty="0" smtClean="0">
                <a:hlinkClick r:id="rId11"/>
              </a:rPr>
              <a:t>Starfsnámsbrautir</a:t>
            </a:r>
            <a:endParaRPr lang="is-IS" sz="2000" b="1" i="0" dirty="0" smtClean="0"/>
          </a:p>
          <a:p>
            <a:pPr lvl="0" algn="ctr"/>
            <a:r>
              <a:rPr lang="is-IS" sz="1400" b="1" i="0" dirty="0" smtClean="0"/>
              <a:t>Í samvinnu við aðra framhaldsskóla</a:t>
            </a:r>
            <a:endParaRPr lang="is-IS" sz="1200" b="1" i="0" dirty="0"/>
          </a:p>
        </p:txBody>
      </p:sp>
      <p:cxnSp>
        <p:nvCxnSpPr>
          <p:cNvPr id="16" name="Straight Arrow Connector 15"/>
          <p:cNvCxnSpPr>
            <a:endCxn id="7" idx="3"/>
          </p:cNvCxnSpPr>
          <p:nvPr/>
        </p:nvCxnSpPr>
        <p:spPr>
          <a:xfrm flipH="1">
            <a:off x="2267744" y="3639612"/>
            <a:ext cx="432048" cy="5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267744" y="4642312"/>
            <a:ext cx="432048" cy="5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278765" y="5639600"/>
            <a:ext cx="432048" cy="5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02764" y="3639612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211959" y="4656919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11959" y="5632498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99792" y="2996952"/>
            <a:ext cx="0" cy="2642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02764" y="2996952"/>
            <a:ext cx="0" cy="2642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3528" y="1428850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hlinkClick r:id="rId12"/>
              </a:rPr>
              <a:t>Upplýsingar um heimavist</a:t>
            </a:r>
            <a:endParaRPr lang="is-IS" sz="1600" dirty="0"/>
          </a:p>
        </p:txBody>
      </p:sp>
    </p:spTree>
    <p:extLst>
      <p:ext uri="{BB962C8B-B14F-4D97-AF65-F5344CB8AC3E}">
        <p14:creationId xmlns:p14="http://schemas.microsoft.com/office/powerpoint/2010/main" val="426087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000" dirty="0" smtClean="0">
                <a:hlinkClick r:id="rId2"/>
              </a:rPr>
              <a:t>Handverks- og hússtjórnarskólinn á Hallormsstað</a:t>
            </a:r>
            <a:endParaRPr lang="is-I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0CD7-1591-4241-A041-96BB22D8E13F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95729" y="13258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hlinkClick r:id="rId3"/>
              </a:rPr>
              <a:t>Inntökuskilyrði</a:t>
            </a:r>
            <a:endParaRPr lang="is-IS" dirty="0"/>
          </a:p>
        </p:txBody>
      </p:sp>
      <p:sp>
        <p:nvSpPr>
          <p:cNvPr id="6" name="Rounded Rectangle 5"/>
          <p:cNvSpPr/>
          <p:nvPr/>
        </p:nvSpPr>
        <p:spPr>
          <a:xfrm>
            <a:off x="3455876" y="2204864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000" b="1" i="0" dirty="0" smtClean="0">
                <a:hlinkClick r:id="rId4"/>
              </a:rPr>
              <a:t>Hússtjórnarbraut</a:t>
            </a:r>
            <a:endParaRPr lang="is-IS" sz="2000" b="1" i="0" dirty="0"/>
          </a:p>
        </p:txBody>
      </p:sp>
      <p:sp>
        <p:nvSpPr>
          <p:cNvPr id="7" name="Rounded Rectangle 6"/>
          <p:cNvSpPr/>
          <p:nvPr/>
        </p:nvSpPr>
        <p:spPr>
          <a:xfrm>
            <a:off x="3447559" y="3573016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000" b="1" i="0" dirty="0" smtClean="0">
                <a:hlinkClick r:id="rId4"/>
              </a:rPr>
              <a:t>Styttri námsleiðir</a:t>
            </a:r>
            <a:endParaRPr lang="is-IS" sz="2000" b="1" i="0" dirty="0"/>
          </a:p>
        </p:txBody>
      </p:sp>
      <p:sp>
        <p:nvSpPr>
          <p:cNvPr id="8" name="Rounded Rectangle 7"/>
          <p:cNvSpPr/>
          <p:nvPr/>
        </p:nvSpPr>
        <p:spPr>
          <a:xfrm>
            <a:off x="5563478" y="4864298"/>
            <a:ext cx="158417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4"/>
              </a:rPr>
              <a:t>Handverk</a:t>
            </a:r>
            <a:endParaRPr lang="is-IS" sz="1600" b="1" i="0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1979712" y="4884379"/>
            <a:ext cx="158417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4"/>
              </a:rPr>
              <a:t>Hússtjórnar</a:t>
            </a:r>
          </a:p>
          <a:p>
            <a:pPr lvl="0" algn="ctr"/>
            <a:r>
              <a:rPr lang="is-IS" sz="1600" b="1" i="0" dirty="0" smtClean="0">
                <a:hlinkClick r:id="rId4"/>
              </a:rPr>
              <a:t>nám</a:t>
            </a:r>
            <a:endParaRPr lang="is-IS" sz="1600" b="1" i="0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3771595" y="4864298"/>
            <a:ext cx="158417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4"/>
              </a:rPr>
              <a:t>Matreiðsla</a:t>
            </a:r>
            <a:endParaRPr lang="is-IS" sz="1600" b="1" i="0" dirty="0" smtClean="0"/>
          </a:p>
        </p:txBody>
      </p:sp>
      <p:cxnSp>
        <p:nvCxnSpPr>
          <p:cNvPr id="12" name="Straight Arrow Connector 11"/>
          <p:cNvCxnSpPr>
            <a:stCxn id="7" idx="2"/>
            <a:endCxn id="10" idx="0"/>
          </p:cNvCxnSpPr>
          <p:nvPr/>
        </p:nvCxnSpPr>
        <p:spPr>
          <a:xfrm>
            <a:off x="4563683" y="4437112"/>
            <a:ext cx="0" cy="427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563888" y="4437112"/>
            <a:ext cx="991478" cy="427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</p:cNvCxnSpPr>
          <p:nvPr/>
        </p:nvCxnSpPr>
        <p:spPr>
          <a:xfrm>
            <a:off x="4563683" y="4437112"/>
            <a:ext cx="999795" cy="427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" y="320659"/>
            <a:ext cx="952821" cy="9623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962" y="144334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hlinkClick r:id="rId6"/>
              </a:rPr>
              <a:t>Upplýsingar um heimavist</a:t>
            </a:r>
            <a:endParaRPr lang="is-IS" sz="1600" dirty="0"/>
          </a:p>
        </p:txBody>
      </p:sp>
    </p:spTree>
    <p:extLst>
      <p:ext uri="{BB962C8B-B14F-4D97-AF65-F5344CB8AC3E}">
        <p14:creationId xmlns:p14="http://schemas.microsoft.com/office/powerpoint/2010/main" val="33240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000" dirty="0" smtClean="0">
                <a:hlinkClick r:id="rId2"/>
              </a:rPr>
              <a:t>Menntaskólinn á Egilsstöðum</a:t>
            </a:r>
            <a:endParaRPr lang="is-I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0CD7-1591-4241-A041-96BB22D8E13F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92280" y="12329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hlinkClick r:id="rId3"/>
              </a:rPr>
              <a:t>Inntökuskilyrði</a:t>
            </a:r>
            <a:endParaRPr lang="is-IS" dirty="0"/>
          </a:p>
        </p:txBody>
      </p:sp>
      <p:sp>
        <p:nvSpPr>
          <p:cNvPr id="6" name="Rounded Rectangle 5"/>
          <p:cNvSpPr/>
          <p:nvPr/>
        </p:nvSpPr>
        <p:spPr>
          <a:xfrm>
            <a:off x="2051720" y="1773993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000" b="1" i="0" dirty="0" smtClean="0">
                <a:hlinkClick r:id="rId4"/>
              </a:rPr>
              <a:t>Stúdentsbrautir</a:t>
            </a:r>
            <a:endParaRPr lang="is-IS" sz="2000" b="1" i="0" dirty="0"/>
          </a:p>
        </p:txBody>
      </p:sp>
      <p:sp>
        <p:nvSpPr>
          <p:cNvPr id="8" name="Rounded Rectangle 7"/>
          <p:cNvSpPr/>
          <p:nvPr/>
        </p:nvSpPr>
        <p:spPr>
          <a:xfrm>
            <a:off x="1429544" y="2873456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dirty="0" smtClean="0">
                <a:hlinkClick r:id="rId5"/>
              </a:rPr>
              <a:t>Félagsgreina braut</a:t>
            </a:r>
            <a:endParaRPr lang="is-IS" sz="1600" b="1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69776" y="1948387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dirty="0" smtClean="0">
                <a:hlinkClick r:id="rId5"/>
              </a:rPr>
              <a:t>Almenn félagsgreina </a:t>
            </a:r>
            <a:r>
              <a:rPr lang="is-IS" sz="1400" dirty="0" err="1" smtClean="0">
                <a:hlinkClick r:id="rId5"/>
              </a:rPr>
              <a:t>lína</a:t>
            </a:r>
            <a:endParaRPr lang="is-I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69776" y="2596459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dirty="0" smtClean="0">
                <a:hlinkClick r:id="rId5"/>
              </a:rPr>
              <a:t>Heilbrigðis </a:t>
            </a:r>
            <a:r>
              <a:rPr lang="is-IS" sz="1400" dirty="0" err="1" smtClean="0">
                <a:hlinkClick r:id="rId5"/>
              </a:rPr>
              <a:t>lína</a:t>
            </a:r>
            <a:endParaRPr lang="is-IS" sz="3200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69776" y="3244531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is-IS" sz="1400" dirty="0" smtClean="0">
                <a:hlinkClick r:id="rId5"/>
              </a:rPr>
              <a:t>Íþrótta </a:t>
            </a:r>
          </a:p>
          <a:p>
            <a:pPr lvl="0" algn="ctr"/>
            <a:r>
              <a:rPr lang="is-IS" sz="1400" dirty="0" err="1" smtClean="0">
                <a:hlinkClick r:id="rId5"/>
              </a:rPr>
              <a:t>lína</a:t>
            </a:r>
            <a:endParaRPr lang="is-IS" sz="3200" dirty="0" smtClean="0"/>
          </a:p>
          <a:p>
            <a:pPr lvl="0" algn="ctr"/>
            <a:endParaRPr lang="is-IS" sz="1400" dirty="0" smtClean="0"/>
          </a:p>
        </p:txBody>
      </p: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 flipV="1">
            <a:off x="1221904" y="2539749"/>
            <a:ext cx="207640" cy="6937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1"/>
          </p:cNvCxnSpPr>
          <p:nvPr/>
        </p:nvCxnSpPr>
        <p:spPr>
          <a:xfrm flipH="1" flipV="1">
            <a:off x="1213520" y="3068960"/>
            <a:ext cx="216024" cy="164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</p:cNvCxnSpPr>
          <p:nvPr/>
        </p:nvCxnSpPr>
        <p:spPr>
          <a:xfrm flipH="1">
            <a:off x="1221904" y="3233496"/>
            <a:ext cx="207640" cy="149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347864" y="2873456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dirty="0" smtClean="0">
                <a:hlinkClick r:id="rId6"/>
              </a:rPr>
              <a:t>Náttúrufræði braut</a:t>
            </a:r>
            <a:endParaRPr lang="is-IS" sz="1600" b="1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5148064" y="2941272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dirty="0" smtClean="0">
                <a:hlinkClick r:id="rId6"/>
              </a:rPr>
              <a:t>Heilbrigðis </a:t>
            </a:r>
            <a:r>
              <a:rPr lang="is-IS" sz="1400" dirty="0" err="1" smtClean="0">
                <a:hlinkClick r:id="rId6"/>
              </a:rPr>
              <a:t>lína</a:t>
            </a:r>
            <a:endParaRPr lang="is-IS" sz="3200" dirty="0"/>
          </a:p>
        </p:txBody>
      </p:sp>
      <p:sp>
        <p:nvSpPr>
          <p:cNvPr id="17" name="Rounded Rectangle 16"/>
          <p:cNvSpPr/>
          <p:nvPr/>
        </p:nvSpPr>
        <p:spPr>
          <a:xfrm>
            <a:off x="5148064" y="2302174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dirty="0" smtClean="0">
                <a:hlinkClick r:id="rId6"/>
              </a:rPr>
              <a:t>Almenn verkfræði </a:t>
            </a:r>
            <a:r>
              <a:rPr lang="is-IS" sz="1400" dirty="0" err="1" smtClean="0">
                <a:hlinkClick r:id="rId6"/>
              </a:rPr>
              <a:t>lína</a:t>
            </a:r>
            <a:endParaRPr lang="is-IS" sz="3200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5152189" y="1647644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is-IS" sz="1200" dirty="0" smtClean="0">
                <a:hlinkClick r:id="rId6"/>
              </a:rPr>
              <a:t>Almenn náttúrufræði </a:t>
            </a:r>
            <a:r>
              <a:rPr lang="is-IS" sz="1200" dirty="0" err="1" smtClean="0">
                <a:hlinkClick r:id="rId6"/>
              </a:rPr>
              <a:t>lína</a:t>
            </a:r>
            <a:endParaRPr lang="is-IS" sz="2800" dirty="0" smtClean="0"/>
          </a:p>
          <a:p>
            <a:pPr lvl="0" algn="ctr"/>
            <a:endParaRPr lang="is-IS" sz="1400" dirty="0" smtClean="0"/>
          </a:p>
        </p:txBody>
      </p:sp>
      <p:sp>
        <p:nvSpPr>
          <p:cNvPr id="23" name="Rounded Rectangle 22"/>
          <p:cNvSpPr/>
          <p:nvPr/>
        </p:nvSpPr>
        <p:spPr>
          <a:xfrm>
            <a:off x="78160" y="3892603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is-IS" sz="1400" dirty="0" smtClean="0">
                <a:hlinkClick r:id="rId5"/>
              </a:rPr>
              <a:t>Opin </a:t>
            </a:r>
          </a:p>
          <a:p>
            <a:pPr lvl="0" algn="ctr"/>
            <a:r>
              <a:rPr lang="is-IS" sz="1400" dirty="0" err="1" smtClean="0">
                <a:hlinkClick r:id="rId5"/>
              </a:rPr>
              <a:t>lína</a:t>
            </a:r>
            <a:endParaRPr lang="is-IS" sz="3200" dirty="0" smtClean="0"/>
          </a:p>
          <a:p>
            <a:pPr lvl="0" algn="ctr"/>
            <a:endParaRPr lang="is-IS" sz="1400" dirty="0" smtClean="0"/>
          </a:p>
        </p:txBody>
      </p:sp>
      <p:cxnSp>
        <p:nvCxnSpPr>
          <p:cNvPr id="29" name="Straight Arrow Connector 28"/>
          <p:cNvCxnSpPr>
            <a:stCxn id="8" idx="1"/>
          </p:cNvCxnSpPr>
          <p:nvPr/>
        </p:nvCxnSpPr>
        <p:spPr>
          <a:xfrm flipH="1">
            <a:off x="1221904" y="3233496"/>
            <a:ext cx="207640" cy="6591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437165" y="4825587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dirty="0" smtClean="0">
                <a:hlinkClick r:id="rId7"/>
              </a:rPr>
              <a:t>Listnáms </a:t>
            </a:r>
          </a:p>
          <a:p>
            <a:pPr lvl="0" algn="ctr"/>
            <a:r>
              <a:rPr lang="is-IS" sz="1600" b="1" dirty="0" smtClean="0">
                <a:hlinkClick r:id="rId7"/>
              </a:rPr>
              <a:t>braut </a:t>
            </a:r>
            <a:endParaRPr lang="is-IS" sz="1600" b="1" dirty="0" smtClean="0"/>
          </a:p>
        </p:txBody>
      </p:sp>
      <p:sp>
        <p:nvSpPr>
          <p:cNvPr id="36" name="Rounded Rectangle 35"/>
          <p:cNvSpPr/>
          <p:nvPr/>
        </p:nvSpPr>
        <p:spPr>
          <a:xfrm>
            <a:off x="5148064" y="3600900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dirty="0" smtClean="0">
                <a:hlinkClick r:id="rId6"/>
              </a:rPr>
              <a:t>Íþróttalína</a:t>
            </a:r>
            <a:endParaRPr lang="is-IS" sz="3200" dirty="0" smtClean="0"/>
          </a:p>
          <a:p>
            <a:pPr lvl="0" algn="ctr"/>
            <a:endParaRPr lang="is-IS" sz="1400" dirty="0" smtClean="0"/>
          </a:p>
        </p:txBody>
      </p:sp>
      <p:sp>
        <p:nvSpPr>
          <p:cNvPr id="37" name="Rounded Rectangle 36"/>
          <p:cNvSpPr/>
          <p:nvPr/>
        </p:nvSpPr>
        <p:spPr>
          <a:xfrm>
            <a:off x="5148064" y="4260528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dirty="0" smtClean="0">
                <a:hlinkClick r:id="rId6"/>
              </a:rPr>
              <a:t>Opin </a:t>
            </a:r>
            <a:r>
              <a:rPr lang="is-IS" sz="1400" dirty="0" err="1" smtClean="0">
                <a:hlinkClick r:id="rId6"/>
              </a:rPr>
              <a:t>lína</a:t>
            </a:r>
            <a:endParaRPr lang="is-IS" sz="3200" dirty="0" smtClean="0"/>
          </a:p>
          <a:p>
            <a:pPr lvl="0" algn="ctr"/>
            <a:endParaRPr lang="is-IS" sz="1400" dirty="0" smtClean="0"/>
          </a:p>
        </p:txBody>
      </p:sp>
      <p:sp>
        <p:nvSpPr>
          <p:cNvPr id="38" name="Rounded Rectangle 37"/>
          <p:cNvSpPr/>
          <p:nvPr/>
        </p:nvSpPr>
        <p:spPr>
          <a:xfrm>
            <a:off x="3372137" y="4799162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dirty="0" smtClean="0">
                <a:hlinkClick r:id="rId8"/>
              </a:rPr>
              <a:t>Málabraut</a:t>
            </a:r>
            <a:endParaRPr lang="is-IS" sz="1600" b="1" dirty="0" smtClean="0"/>
          </a:p>
        </p:txBody>
      </p:sp>
      <p:sp>
        <p:nvSpPr>
          <p:cNvPr id="40" name="Rounded Rectangle 39"/>
          <p:cNvSpPr/>
          <p:nvPr/>
        </p:nvSpPr>
        <p:spPr>
          <a:xfrm>
            <a:off x="3532076" y="5781350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dirty="0" smtClean="0">
                <a:hlinkClick r:id="rId8"/>
              </a:rPr>
              <a:t>Íþróttalína</a:t>
            </a:r>
            <a:endParaRPr lang="is-IS" sz="3200" dirty="0" smtClean="0"/>
          </a:p>
          <a:p>
            <a:pPr lvl="0" algn="ctr"/>
            <a:endParaRPr lang="is-IS" sz="1400" dirty="0" smtClean="0"/>
          </a:p>
        </p:txBody>
      </p:sp>
      <p:sp>
        <p:nvSpPr>
          <p:cNvPr id="41" name="Rounded Rectangle 40"/>
          <p:cNvSpPr/>
          <p:nvPr/>
        </p:nvSpPr>
        <p:spPr>
          <a:xfrm>
            <a:off x="2228393" y="5781350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dirty="0" smtClean="0">
                <a:hlinkClick r:id="rId8"/>
              </a:rPr>
              <a:t>Hagnýt málalína</a:t>
            </a:r>
            <a:endParaRPr lang="is-IS" sz="3200" dirty="0" smtClean="0"/>
          </a:p>
          <a:p>
            <a:pPr lvl="0" algn="ctr"/>
            <a:endParaRPr lang="is-IS" sz="1400" dirty="0" smtClean="0"/>
          </a:p>
        </p:txBody>
      </p:sp>
      <p:sp>
        <p:nvSpPr>
          <p:cNvPr id="42" name="Rounded Rectangle 41"/>
          <p:cNvSpPr/>
          <p:nvPr/>
        </p:nvSpPr>
        <p:spPr>
          <a:xfrm>
            <a:off x="4835759" y="5781350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dirty="0" smtClean="0">
                <a:hlinkClick r:id="rId8"/>
              </a:rPr>
              <a:t>Opin </a:t>
            </a:r>
            <a:r>
              <a:rPr lang="is-IS" sz="1400" dirty="0" err="1" smtClean="0">
                <a:hlinkClick r:id="rId8"/>
              </a:rPr>
              <a:t>lína</a:t>
            </a:r>
            <a:endParaRPr lang="is-IS" sz="3200" dirty="0" smtClean="0"/>
          </a:p>
          <a:p>
            <a:pPr lvl="0" algn="ctr"/>
            <a:endParaRPr lang="is-IS" sz="1400" dirty="0" smtClean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2941712" y="3244531"/>
            <a:ext cx="1198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15" idx="1"/>
          </p:cNvCxnSpPr>
          <p:nvPr/>
        </p:nvCxnSpPr>
        <p:spPr>
          <a:xfrm>
            <a:off x="3221850" y="3233496"/>
            <a:ext cx="1260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2941712" y="5140892"/>
            <a:ext cx="1198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246123" y="5148755"/>
            <a:ext cx="1260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61556" y="2601947"/>
            <a:ext cx="0" cy="2546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213092" y="2594398"/>
            <a:ext cx="23160" cy="2580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5" idx="3"/>
            <a:endCxn id="16" idx="1"/>
          </p:cNvCxnSpPr>
          <p:nvPr/>
        </p:nvCxnSpPr>
        <p:spPr>
          <a:xfrm>
            <a:off x="4860032" y="3233496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4860032" y="2206041"/>
            <a:ext cx="288032" cy="1027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4860032" y="2873456"/>
            <a:ext cx="288032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860032" y="3223198"/>
            <a:ext cx="288032" cy="377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5" idx="3"/>
          </p:cNvCxnSpPr>
          <p:nvPr/>
        </p:nvCxnSpPr>
        <p:spPr>
          <a:xfrm>
            <a:off x="4860032" y="3233496"/>
            <a:ext cx="288032" cy="1027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4139952" y="5519242"/>
            <a:ext cx="720080" cy="262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38" idx="2"/>
          </p:cNvCxnSpPr>
          <p:nvPr/>
        </p:nvCxnSpPr>
        <p:spPr>
          <a:xfrm flipH="1">
            <a:off x="3372137" y="5519242"/>
            <a:ext cx="756084" cy="262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38" idx="2"/>
            <a:endCxn id="40" idx="0"/>
          </p:cNvCxnSpPr>
          <p:nvPr/>
        </p:nvCxnSpPr>
        <p:spPr>
          <a:xfrm flipH="1">
            <a:off x="4103948" y="5519242"/>
            <a:ext cx="24273" cy="262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6660232" y="1974987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000" b="1" i="0" dirty="0" smtClean="0">
                <a:hlinkClick r:id="rId9"/>
              </a:rPr>
              <a:t>Framhaldsskóla braut 1</a:t>
            </a:r>
            <a:endParaRPr lang="is-IS" sz="2000" b="1" i="0" dirty="0"/>
          </a:p>
        </p:txBody>
      </p:sp>
      <p:sp>
        <p:nvSpPr>
          <p:cNvPr id="78" name="Rounded Rectangle 77"/>
          <p:cNvSpPr/>
          <p:nvPr/>
        </p:nvSpPr>
        <p:spPr>
          <a:xfrm>
            <a:off x="6660232" y="3031901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000" b="1" i="0" dirty="0" smtClean="0">
                <a:hlinkClick r:id="rId9"/>
              </a:rPr>
              <a:t>Framhaldsskóla braut 2</a:t>
            </a:r>
            <a:endParaRPr lang="is-IS" sz="2000" b="1" i="0" dirty="0"/>
          </a:p>
        </p:txBody>
      </p:sp>
      <p:sp>
        <p:nvSpPr>
          <p:cNvPr id="79" name="Rounded Rectangle 78"/>
          <p:cNvSpPr/>
          <p:nvPr/>
        </p:nvSpPr>
        <p:spPr>
          <a:xfrm>
            <a:off x="6660232" y="4088815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000" b="1" i="0" dirty="0" smtClean="0">
                <a:hlinkClick r:id="rId10"/>
              </a:rPr>
              <a:t>Starfsbraut</a:t>
            </a:r>
            <a:endParaRPr lang="is-IS" sz="2000" b="1" i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60" y="609242"/>
            <a:ext cx="1072505" cy="7421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650" y="1377642"/>
            <a:ext cx="3079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hlinkClick r:id="rId12"/>
              </a:rPr>
              <a:t>Upplýsingar um heimavist</a:t>
            </a:r>
            <a:endParaRPr lang="is-IS" sz="1600" dirty="0"/>
          </a:p>
        </p:txBody>
      </p:sp>
    </p:spTree>
    <p:extLst>
      <p:ext uri="{BB962C8B-B14F-4D97-AF65-F5344CB8AC3E}">
        <p14:creationId xmlns:p14="http://schemas.microsoft.com/office/powerpoint/2010/main" val="15783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400" dirty="0" smtClean="0">
                <a:hlinkClick r:id="rId2"/>
              </a:rPr>
              <a:t>Verkmenntaskóli Austurlands</a:t>
            </a:r>
            <a:endParaRPr lang="is-I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0CD7-1591-4241-A041-96BB22D8E13F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9593"/>
            <a:ext cx="762571" cy="773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20272" y="123268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hlinkClick r:id="rId4"/>
              </a:rPr>
              <a:t>Inntökuskilyrði</a:t>
            </a:r>
            <a:endParaRPr lang="is-IS" dirty="0"/>
          </a:p>
        </p:txBody>
      </p:sp>
      <p:sp>
        <p:nvSpPr>
          <p:cNvPr id="6" name="Rounded Rectangle 5"/>
          <p:cNvSpPr/>
          <p:nvPr/>
        </p:nvSpPr>
        <p:spPr>
          <a:xfrm>
            <a:off x="3347864" y="1602014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000" b="1" i="0" dirty="0" smtClean="0">
                <a:hlinkClick r:id="rId5"/>
              </a:rPr>
              <a:t>Iðnnám</a:t>
            </a:r>
            <a:endParaRPr lang="is-IS" sz="2000" b="1" i="0" dirty="0"/>
          </a:p>
        </p:txBody>
      </p:sp>
      <p:sp>
        <p:nvSpPr>
          <p:cNvPr id="7" name="Rounded Rectangle 6"/>
          <p:cNvSpPr/>
          <p:nvPr/>
        </p:nvSpPr>
        <p:spPr>
          <a:xfrm>
            <a:off x="2147928" y="2557663"/>
            <a:ext cx="1901725" cy="771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dirty="0" smtClean="0">
                <a:hlinkClick r:id="rId6"/>
              </a:rPr>
              <a:t>Grunnnám bygginga og mannvirkjagreina</a:t>
            </a:r>
            <a:endParaRPr lang="is-IS" sz="1600" b="1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2121830" y="3420784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 algn="ctr"/>
            <a:r>
              <a:rPr lang="is-IS" sz="1400" dirty="0" smtClean="0">
                <a:hlinkClick r:id="rId7"/>
              </a:rPr>
              <a:t>Húsasmíði</a:t>
            </a:r>
            <a:endParaRPr lang="is-IS" sz="3200" dirty="0" smtClean="0"/>
          </a:p>
          <a:p>
            <a:pPr lvl="0" algn="ctr"/>
            <a:endParaRPr lang="is-IS" sz="1400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2121830" y="4096785"/>
            <a:ext cx="1901725" cy="771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dirty="0" smtClean="0">
                <a:hlinkClick r:id="rId8"/>
              </a:rPr>
              <a:t>Grunnnám hársnyrtiiðna</a:t>
            </a:r>
            <a:endParaRPr lang="is-IS" sz="1600" b="1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2143025" y="4959906"/>
            <a:ext cx="1901725" cy="771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dirty="0" smtClean="0">
                <a:hlinkClick r:id="rId9"/>
              </a:rPr>
              <a:t>Grunnnám málm- og véltæknigreina</a:t>
            </a:r>
            <a:endParaRPr lang="is-IS" sz="1600" b="1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2121830" y="5823027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 algn="ctr"/>
            <a:r>
              <a:rPr lang="is-IS" sz="1400" dirty="0" smtClean="0">
                <a:hlinkClick r:id="rId10"/>
              </a:rPr>
              <a:t>Vélvirkjun</a:t>
            </a:r>
            <a:endParaRPr lang="is-IS" sz="3200" dirty="0" smtClean="0"/>
          </a:p>
          <a:p>
            <a:pPr lvl="0" algn="ctr"/>
            <a:endParaRPr lang="is-IS" sz="140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4917281" y="2549116"/>
            <a:ext cx="1901725" cy="771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dirty="0" smtClean="0">
                <a:hlinkClick r:id="rId11"/>
              </a:rPr>
              <a:t>Grunnnám </a:t>
            </a:r>
          </a:p>
          <a:p>
            <a:pPr lvl="0" algn="ctr"/>
            <a:r>
              <a:rPr lang="is-IS" sz="1600" b="1" dirty="0" smtClean="0">
                <a:hlinkClick r:id="rId11"/>
              </a:rPr>
              <a:t>rafiðna</a:t>
            </a:r>
            <a:endParaRPr lang="is-IS" sz="1600" b="1" dirty="0" smtClean="0"/>
          </a:p>
        </p:txBody>
      </p:sp>
      <p:sp>
        <p:nvSpPr>
          <p:cNvPr id="15" name="Rounded Rectangle 14"/>
          <p:cNvSpPr/>
          <p:nvPr/>
        </p:nvSpPr>
        <p:spPr>
          <a:xfrm>
            <a:off x="5675262" y="3403690"/>
            <a:ext cx="1143744" cy="584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 algn="ctr"/>
            <a:r>
              <a:rPr lang="is-IS" sz="1400" dirty="0" smtClean="0">
                <a:hlinkClick r:id="rId12"/>
              </a:rPr>
              <a:t>Rafvirkjun</a:t>
            </a:r>
            <a:endParaRPr lang="is-IS" sz="3200" dirty="0" smtClean="0"/>
          </a:p>
          <a:p>
            <a:pPr lvl="0" algn="ctr"/>
            <a:endParaRPr lang="is-IS" sz="1400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4917281" y="4071144"/>
            <a:ext cx="1901725" cy="771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dirty="0" smtClean="0">
                <a:hlinkClick r:id="rId13"/>
              </a:rPr>
              <a:t>Vélstjórnar  </a:t>
            </a:r>
          </a:p>
          <a:p>
            <a:pPr lvl="0" algn="ctr"/>
            <a:r>
              <a:rPr lang="is-IS" sz="1600" b="1" dirty="0" smtClean="0">
                <a:hlinkClick r:id="rId13"/>
              </a:rPr>
              <a:t>braut</a:t>
            </a:r>
            <a:endParaRPr lang="is-IS" sz="1600" b="1" dirty="0" smtClean="0"/>
          </a:p>
        </p:txBody>
      </p:sp>
      <p:cxnSp>
        <p:nvCxnSpPr>
          <p:cNvPr id="18" name="Straight Arrow Connector 17"/>
          <p:cNvCxnSpPr>
            <a:endCxn id="7" idx="3"/>
          </p:cNvCxnSpPr>
          <p:nvPr/>
        </p:nvCxnSpPr>
        <p:spPr>
          <a:xfrm flipH="1">
            <a:off x="4049653" y="2943447"/>
            <a:ext cx="3063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049653" y="4456928"/>
            <a:ext cx="3063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049837" y="5273245"/>
            <a:ext cx="3063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265574" y="3726005"/>
            <a:ext cx="3063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265574" y="6106477"/>
            <a:ext cx="3063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572000" y="2934900"/>
            <a:ext cx="345281" cy="8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307225" y="3683093"/>
            <a:ext cx="345281" cy="8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68194" y="4448381"/>
            <a:ext cx="345281" cy="8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366963" y="2466110"/>
            <a:ext cx="0" cy="2807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68194" y="2466356"/>
            <a:ext cx="0" cy="1990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71897" y="3329231"/>
            <a:ext cx="0" cy="396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572536" y="5709703"/>
            <a:ext cx="0" cy="396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307225" y="3286319"/>
            <a:ext cx="0" cy="396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4913475" y="5241617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000" b="1" i="0" dirty="0" smtClean="0">
                <a:hlinkClick r:id="rId14"/>
              </a:rPr>
              <a:t>Viðbótarnám til stúdentsprófs</a:t>
            </a:r>
            <a:endParaRPr lang="is-IS" sz="2000" b="1" i="0" dirty="0"/>
          </a:p>
        </p:txBody>
      </p:sp>
      <p:sp>
        <p:nvSpPr>
          <p:cNvPr id="8" name="TextBox 7"/>
          <p:cNvSpPr txBox="1"/>
          <p:nvPr/>
        </p:nvSpPr>
        <p:spPr>
          <a:xfrm>
            <a:off x="495003" y="1385572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hlinkClick r:id="rId15"/>
              </a:rPr>
              <a:t>Upplýsingar um heimavist</a:t>
            </a:r>
            <a:endParaRPr lang="is-IS" sz="1600" dirty="0"/>
          </a:p>
        </p:txBody>
      </p:sp>
    </p:spTree>
    <p:extLst>
      <p:ext uri="{BB962C8B-B14F-4D97-AF65-F5344CB8AC3E}">
        <p14:creationId xmlns:p14="http://schemas.microsoft.com/office/powerpoint/2010/main" val="17099307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400" dirty="0">
                <a:hlinkClick r:id="rId2"/>
              </a:rPr>
              <a:t>Verkmenntaskóli Austurlands</a:t>
            </a:r>
            <a:endParaRPr lang="is-I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0CD7-1591-4241-A041-96BB22D8E13F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9593"/>
            <a:ext cx="762571" cy="77308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95823" y="1772816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000" b="1" i="0" dirty="0" smtClean="0">
                <a:hlinkClick r:id="rId4"/>
              </a:rPr>
              <a:t>Uppeldisbrautir</a:t>
            </a:r>
            <a:endParaRPr lang="is-IS" sz="2000" b="1" i="0" dirty="0"/>
          </a:p>
        </p:txBody>
      </p:sp>
      <p:sp>
        <p:nvSpPr>
          <p:cNvPr id="6" name="Rounded Rectangle 5"/>
          <p:cNvSpPr/>
          <p:nvPr/>
        </p:nvSpPr>
        <p:spPr>
          <a:xfrm>
            <a:off x="648018" y="2729642"/>
            <a:ext cx="1901725" cy="771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5"/>
              </a:rPr>
              <a:t>Námsbraut fyrir leikskólaliða</a:t>
            </a:r>
            <a:endParaRPr lang="is-IS" sz="1600" b="1" i="0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48018" y="3593940"/>
            <a:ext cx="1901725" cy="771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6"/>
              </a:rPr>
              <a:t>Námsbraut fyrir stuðningsfulltrúa í grunnskólum</a:t>
            </a:r>
            <a:endParaRPr lang="is-IS" sz="1600" b="1" i="0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648018" y="4458238"/>
            <a:ext cx="1901725" cy="771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7"/>
              </a:rPr>
              <a:t>Skólaliðabraut</a:t>
            </a:r>
            <a:endParaRPr lang="is-IS" sz="1600" b="1" i="0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3563888" y="1756537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000" b="1" i="0" dirty="0" smtClean="0">
                <a:hlinkClick r:id="rId8"/>
              </a:rPr>
              <a:t>Sjúkraliðabraut</a:t>
            </a:r>
            <a:endParaRPr lang="is-IS" sz="2000" b="1" i="0" dirty="0"/>
          </a:p>
        </p:txBody>
      </p:sp>
      <p:sp>
        <p:nvSpPr>
          <p:cNvPr id="10" name="Rounded Rectangle 9"/>
          <p:cNvSpPr/>
          <p:nvPr/>
        </p:nvSpPr>
        <p:spPr>
          <a:xfrm>
            <a:off x="5918498" y="1751107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000" b="1" i="0" dirty="0" smtClean="0">
                <a:hlinkClick r:id="rId4"/>
              </a:rPr>
              <a:t>Stúdentsbrautir</a:t>
            </a:r>
            <a:endParaRPr lang="is-IS" sz="2000" b="1" i="0" dirty="0"/>
          </a:p>
        </p:txBody>
      </p:sp>
      <p:sp>
        <p:nvSpPr>
          <p:cNvPr id="11" name="Rounded Rectangle 10"/>
          <p:cNvSpPr/>
          <p:nvPr/>
        </p:nvSpPr>
        <p:spPr>
          <a:xfrm>
            <a:off x="6746218" y="2729642"/>
            <a:ext cx="1901725" cy="771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9"/>
              </a:rPr>
              <a:t>Félagsvísindabraut</a:t>
            </a:r>
            <a:endParaRPr lang="is-IS" sz="1600" b="1" i="0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6746218" y="3617366"/>
            <a:ext cx="1901725" cy="771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10"/>
              </a:rPr>
              <a:t>Náttúruvísinda</a:t>
            </a:r>
          </a:p>
          <a:p>
            <a:pPr lvl="0" algn="ctr"/>
            <a:r>
              <a:rPr lang="is-IS" sz="1600" b="1" i="0" dirty="0" smtClean="0">
                <a:hlinkClick r:id="rId10"/>
              </a:rPr>
              <a:t>braut</a:t>
            </a:r>
            <a:endParaRPr lang="is-IS" sz="1600" b="1" i="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6746218" y="4505090"/>
            <a:ext cx="1901725" cy="771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11"/>
              </a:rPr>
              <a:t>Nýsköpunar- og tæknibraut</a:t>
            </a:r>
            <a:endParaRPr lang="is-IS" sz="1600" b="1" i="0" dirty="0" smtClean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406167" y="3128423"/>
            <a:ext cx="2940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406167" y="4003150"/>
            <a:ext cx="2940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06167" y="4890874"/>
            <a:ext cx="2940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6" idx="3"/>
          </p:cNvCxnSpPr>
          <p:nvPr/>
        </p:nvCxnSpPr>
        <p:spPr>
          <a:xfrm flipH="1">
            <a:off x="2549743" y="3115426"/>
            <a:ext cx="2940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557747" y="3979724"/>
            <a:ext cx="2940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557747" y="4835248"/>
            <a:ext cx="2940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51812" y="2636912"/>
            <a:ext cx="0" cy="2207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06167" y="2615203"/>
            <a:ext cx="0" cy="2275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597660" y="2852936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000" b="1" i="0" dirty="0" smtClean="0">
                <a:hlinkClick r:id="rId12"/>
              </a:rPr>
              <a:t>Framhaldsskóla braut 1</a:t>
            </a:r>
            <a:endParaRPr lang="is-IS" sz="2000" b="1" i="0" dirty="0"/>
          </a:p>
        </p:txBody>
      </p:sp>
      <p:sp>
        <p:nvSpPr>
          <p:cNvPr id="30" name="Rounded Rectangle 29"/>
          <p:cNvSpPr/>
          <p:nvPr/>
        </p:nvSpPr>
        <p:spPr>
          <a:xfrm>
            <a:off x="3597660" y="3909850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000" b="1" i="0" dirty="0" smtClean="0">
                <a:hlinkClick r:id="rId13"/>
              </a:rPr>
              <a:t>Framhaldsskóla braut 2</a:t>
            </a:r>
            <a:endParaRPr lang="is-IS" sz="2000" b="1" i="0" dirty="0"/>
          </a:p>
        </p:txBody>
      </p:sp>
      <p:sp>
        <p:nvSpPr>
          <p:cNvPr id="31" name="Rounded Rectangle 30"/>
          <p:cNvSpPr/>
          <p:nvPr/>
        </p:nvSpPr>
        <p:spPr>
          <a:xfrm>
            <a:off x="3597660" y="4966764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000" b="1" i="0" dirty="0" smtClean="0">
                <a:hlinkClick r:id="rId14"/>
              </a:rPr>
              <a:t>Starfsbraut</a:t>
            </a:r>
            <a:endParaRPr lang="is-IS" sz="2000" b="1" i="0" dirty="0"/>
          </a:p>
        </p:txBody>
      </p:sp>
    </p:spTree>
    <p:extLst>
      <p:ext uri="{BB962C8B-B14F-4D97-AF65-F5344CB8AC3E}">
        <p14:creationId xmlns:p14="http://schemas.microsoft.com/office/powerpoint/2010/main" val="97560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is-IS" sz="3700" b="1" u="sng" dirty="0">
                <a:latin typeface="Comic Sans MS" panose="030F0702030302020204" pitchFamily="66" charset="0"/>
              </a:rPr>
              <a:t>Almennt</a:t>
            </a:r>
            <a:r>
              <a:rPr lang="is-IS" sz="4000" b="1" dirty="0" smtClean="0"/>
              <a:t> </a:t>
            </a:r>
            <a:r>
              <a:rPr lang="is-IS" sz="3700" b="1" u="sng" dirty="0">
                <a:latin typeface="Comic Sans MS" panose="030F0702030302020204" pitchFamily="66" charset="0"/>
              </a:rPr>
              <a:t>menntaskólanám</a:t>
            </a:r>
            <a:br>
              <a:rPr lang="is-IS" sz="3700" b="1" u="sng" dirty="0">
                <a:latin typeface="Comic Sans MS" panose="030F0702030302020204" pitchFamily="66" charset="0"/>
              </a:rPr>
            </a:br>
            <a:r>
              <a:rPr lang="is-IS" sz="4000" b="1" dirty="0" smtClean="0"/>
              <a:t>-</a:t>
            </a:r>
            <a:r>
              <a:rPr lang="is-IS" sz="3700" b="1" u="sng" dirty="0">
                <a:latin typeface="Comic Sans MS" panose="030F0702030302020204" pitchFamily="66" charset="0"/>
              </a:rPr>
              <a:t>bekkjakerfi-</a:t>
            </a:r>
            <a:endParaRPr lang="en-US" sz="3700" b="1" u="sng" dirty="0">
              <a:latin typeface="Comic Sans MS" panose="030F0702030302020204" pitchFamily="66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1"/>
            <a:ext cx="8115328" cy="2548879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is-IS" sz="3600" dirty="0" smtClean="0">
                <a:latin typeface="Comic Sans MS" pitchFamily="66" charset="0"/>
              </a:rPr>
              <a:t> </a:t>
            </a:r>
            <a:r>
              <a:rPr lang="is-IS" sz="3200" dirty="0" smtClean="0"/>
              <a:t>Menntaskólinn í Reykjavík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is-IS" sz="3200" dirty="0" smtClean="0"/>
              <a:t>  Kvennaskólinn í Reykjavík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is-IS" sz="3200" dirty="0" smtClean="0"/>
              <a:t>  Verslunarskóli Íslands **</a:t>
            </a:r>
          </a:p>
          <a:p>
            <a:pPr eaLnBrk="1" hangingPunct="1">
              <a:buClr>
                <a:schemeClr val="tx1"/>
              </a:buClr>
              <a:buNone/>
            </a:pPr>
            <a:r>
              <a:rPr lang="is-IS" sz="3200" dirty="0" smtClean="0"/>
              <a:t>** Bekkjaskóli með áfangasniði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2EAEF-BB94-4C2A-B19F-1C4C63730E5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47664" y="3933056"/>
            <a:ext cx="5616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3300" b="1" i="0" u="sng" dirty="0" smtClean="0">
                <a:latin typeface="Comic Sans MS" panose="030F0702030302020204" pitchFamily="66" charset="0"/>
                <a:ea typeface="+mj-ea"/>
                <a:cs typeface="+mj-cs"/>
              </a:rPr>
              <a:t>Bóknámsskóli</a:t>
            </a:r>
            <a:r>
              <a:rPr lang="is-IS" sz="3300" b="1" i="0" u="sng" dirty="0"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lang="is-IS" sz="3300" b="1" i="0" u="sng" dirty="0"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is-IS" sz="3300" b="1" i="0" u="sng" dirty="0" smtClean="0">
                <a:latin typeface="Comic Sans MS" panose="030F0702030302020204" pitchFamily="66" charset="0"/>
                <a:ea typeface="+mj-ea"/>
                <a:cs typeface="+mj-cs"/>
              </a:rPr>
              <a:t>-þriggja anna kerfi-</a:t>
            </a:r>
            <a:endParaRPr lang="is-IS" sz="3300" b="1" i="0" u="sng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104" y="5350751"/>
            <a:ext cx="8003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is-IS" sz="2000" dirty="0">
                <a:latin typeface="Comic Sans MS" pitchFamily="66" charset="0"/>
              </a:rPr>
              <a:t> </a:t>
            </a:r>
            <a:r>
              <a:rPr lang="is-IS" sz="3200" i="0" dirty="0">
                <a:latin typeface="+mn-lt"/>
              </a:rPr>
              <a:t>Menntaskólinn </a:t>
            </a:r>
            <a:r>
              <a:rPr lang="is-IS" sz="3200" i="0" dirty="0" smtClean="0">
                <a:latin typeface="+mn-lt"/>
              </a:rPr>
              <a:t>við Sund</a:t>
            </a:r>
            <a:endParaRPr lang="is-IS" sz="3200" i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65126"/>
            <a:ext cx="8280920" cy="616021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is-IS" sz="7200" dirty="0" smtClean="0">
                <a:latin typeface="Comic Sans MS" panose="030F0702030302020204" pitchFamily="66" charset="0"/>
              </a:rPr>
              <a:t>Suðurland</a:t>
            </a:r>
            <a:endParaRPr lang="is-IS" sz="7200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0CD7-1591-4241-A041-96BB22D8E13F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899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400" dirty="0" smtClean="0">
                <a:hlinkClick r:id="rId2"/>
              </a:rPr>
              <a:t>Fjölbrautaskóli Suðurlands</a:t>
            </a:r>
            <a:endParaRPr lang="is-I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0CD7-1591-4241-A041-96BB22D8E13F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788"/>
            <a:ext cx="1122040" cy="1122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4760" y="1194162"/>
            <a:ext cx="197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hlinkClick r:id="rId4"/>
              </a:rPr>
              <a:t>Inntökuskilyrði</a:t>
            </a:r>
            <a:endParaRPr lang="is-IS" dirty="0"/>
          </a:p>
        </p:txBody>
      </p:sp>
      <p:sp>
        <p:nvSpPr>
          <p:cNvPr id="6" name="Rounded Rectangle 5"/>
          <p:cNvSpPr/>
          <p:nvPr/>
        </p:nvSpPr>
        <p:spPr>
          <a:xfrm>
            <a:off x="659970" y="2614546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5"/>
              </a:rPr>
              <a:t>Grunnnám bíliðna</a:t>
            </a:r>
            <a:endParaRPr lang="is-IS" sz="1600" b="1" i="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1406419" y="1631248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000" b="1" i="0" dirty="0" smtClean="0">
                <a:hlinkClick r:id="rId6"/>
              </a:rPr>
              <a:t>Iðn-, list- og verknáms-</a:t>
            </a:r>
          </a:p>
          <a:p>
            <a:pPr lvl="0" algn="ctr"/>
            <a:r>
              <a:rPr lang="is-IS" sz="2000" b="1" i="0" dirty="0" smtClean="0">
                <a:hlinkClick r:id="rId6"/>
              </a:rPr>
              <a:t>brautir</a:t>
            </a:r>
            <a:endParaRPr lang="is-IS" sz="2000" b="1" i="0" dirty="0"/>
          </a:p>
        </p:txBody>
      </p:sp>
      <p:sp>
        <p:nvSpPr>
          <p:cNvPr id="15" name="Rounded Rectangle 14"/>
          <p:cNvSpPr/>
          <p:nvPr/>
        </p:nvSpPr>
        <p:spPr>
          <a:xfrm>
            <a:off x="659970" y="3490114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200" b="1" i="0" dirty="0" smtClean="0">
                <a:hlinkClick r:id="rId7"/>
              </a:rPr>
              <a:t>Grunnnám bygginga- og mannvirkjagreina</a:t>
            </a:r>
            <a:endParaRPr lang="is-IS" sz="1200" b="1" i="0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659970" y="5241250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8"/>
              </a:rPr>
              <a:t>Grunnnám rafiðna</a:t>
            </a:r>
            <a:endParaRPr lang="is-IS" sz="1600" b="1" i="0" dirty="0" smtClean="0"/>
          </a:p>
        </p:txBody>
      </p:sp>
      <p:sp>
        <p:nvSpPr>
          <p:cNvPr id="17" name="Rounded Rectangle 16"/>
          <p:cNvSpPr/>
          <p:nvPr/>
        </p:nvSpPr>
        <p:spPr>
          <a:xfrm>
            <a:off x="659970" y="4365682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400" b="1" i="0" dirty="0" smtClean="0">
                <a:hlinkClick r:id="rId9"/>
              </a:rPr>
              <a:t>Grunnnám ferða- og matvælagreina</a:t>
            </a:r>
            <a:endParaRPr lang="is-IS" sz="1400" b="1" i="0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3059832" y="2609818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10"/>
              </a:rPr>
              <a:t>Grunnnám málmiðna</a:t>
            </a:r>
            <a:endParaRPr lang="is-IS" sz="1600" b="1" i="0" dirty="0" smtClean="0"/>
          </a:p>
        </p:txBody>
      </p:sp>
      <p:sp>
        <p:nvSpPr>
          <p:cNvPr id="19" name="Rounded Rectangle 18"/>
          <p:cNvSpPr/>
          <p:nvPr/>
        </p:nvSpPr>
        <p:spPr>
          <a:xfrm>
            <a:off x="3059832" y="3464774"/>
            <a:ext cx="1520552" cy="7428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11"/>
              </a:rPr>
              <a:t>Hestamennska</a:t>
            </a:r>
            <a:endParaRPr lang="is-IS" sz="1600" b="1" i="0" dirty="0" smtClean="0"/>
          </a:p>
        </p:txBody>
      </p:sp>
      <p:sp>
        <p:nvSpPr>
          <p:cNvPr id="20" name="Rounded Rectangle 19"/>
          <p:cNvSpPr/>
          <p:nvPr/>
        </p:nvSpPr>
        <p:spPr>
          <a:xfrm>
            <a:off x="3068216" y="4374293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12"/>
              </a:rPr>
              <a:t>Íþróttabraut</a:t>
            </a:r>
            <a:endParaRPr lang="is-IS" sz="1600" b="1" i="0" dirty="0" smtClean="0"/>
          </a:p>
        </p:txBody>
      </p:sp>
      <p:sp>
        <p:nvSpPr>
          <p:cNvPr id="21" name="Rounded Rectangle 20"/>
          <p:cNvSpPr/>
          <p:nvPr/>
        </p:nvSpPr>
        <p:spPr>
          <a:xfrm>
            <a:off x="3059832" y="5261049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13"/>
              </a:rPr>
              <a:t>Listnámsbraut</a:t>
            </a:r>
            <a:endParaRPr lang="is-IS" sz="1600" b="1" i="0" dirty="0" smtClean="0"/>
          </a:p>
        </p:txBody>
      </p:sp>
      <p:sp>
        <p:nvSpPr>
          <p:cNvPr id="22" name="Rounded Rectangle 21"/>
          <p:cNvSpPr/>
          <p:nvPr/>
        </p:nvSpPr>
        <p:spPr>
          <a:xfrm>
            <a:off x="674201" y="6065660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14"/>
              </a:rPr>
              <a:t>Sjúkraliða</a:t>
            </a:r>
          </a:p>
          <a:p>
            <a:pPr lvl="0" algn="ctr"/>
            <a:r>
              <a:rPr lang="is-IS" sz="1600" b="1" i="0" dirty="0" smtClean="0">
                <a:hlinkClick r:id="rId14"/>
              </a:rPr>
              <a:t>braut</a:t>
            </a:r>
            <a:endParaRPr lang="is-IS" sz="1600" b="1" i="0" dirty="0" smtClean="0"/>
          </a:p>
        </p:txBody>
      </p:sp>
      <p:sp>
        <p:nvSpPr>
          <p:cNvPr id="23" name="Rounded Rectangle 22"/>
          <p:cNvSpPr/>
          <p:nvPr/>
        </p:nvSpPr>
        <p:spPr>
          <a:xfrm>
            <a:off x="5041032" y="5213897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15"/>
              </a:rPr>
              <a:t>Opin braut hestalína</a:t>
            </a:r>
            <a:endParaRPr lang="is-IS" sz="1600" b="1" i="0" dirty="0" smtClean="0"/>
          </a:p>
        </p:txBody>
      </p:sp>
      <p:sp>
        <p:nvSpPr>
          <p:cNvPr id="26" name="Rounded Rectangle 25"/>
          <p:cNvSpPr/>
          <p:nvPr/>
        </p:nvSpPr>
        <p:spPr>
          <a:xfrm>
            <a:off x="5777170" y="1681387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000" b="1" i="0" dirty="0" smtClean="0">
                <a:hlinkClick r:id="rId16"/>
              </a:rPr>
              <a:t>Stúdentsbrautir</a:t>
            </a:r>
            <a:endParaRPr lang="is-IS" sz="2000" b="1" i="0" dirty="0"/>
          </a:p>
        </p:txBody>
      </p:sp>
      <p:sp>
        <p:nvSpPr>
          <p:cNvPr id="27" name="Rounded Rectangle 26"/>
          <p:cNvSpPr/>
          <p:nvPr/>
        </p:nvSpPr>
        <p:spPr>
          <a:xfrm>
            <a:off x="5021086" y="2674482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17"/>
              </a:rPr>
              <a:t>Opin braut alþjóðalína</a:t>
            </a:r>
            <a:endParaRPr lang="is-IS" sz="1600" b="1" i="0" dirty="0" smtClean="0"/>
          </a:p>
        </p:txBody>
      </p:sp>
      <p:sp>
        <p:nvSpPr>
          <p:cNvPr id="28" name="Rounded Rectangle 27"/>
          <p:cNvSpPr/>
          <p:nvPr/>
        </p:nvSpPr>
        <p:spPr>
          <a:xfrm>
            <a:off x="7253334" y="2674482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18"/>
              </a:rPr>
              <a:t>Opin braut íþróttalína</a:t>
            </a:r>
            <a:endParaRPr lang="is-IS" sz="1600" b="1" i="0" dirty="0" smtClean="0"/>
          </a:p>
        </p:txBody>
      </p:sp>
      <p:sp>
        <p:nvSpPr>
          <p:cNvPr id="29" name="Rounded Rectangle 28"/>
          <p:cNvSpPr/>
          <p:nvPr/>
        </p:nvSpPr>
        <p:spPr>
          <a:xfrm>
            <a:off x="5021086" y="3521477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19"/>
              </a:rPr>
              <a:t>Opin braut </a:t>
            </a:r>
            <a:r>
              <a:rPr lang="is-IS" sz="1600" b="1" i="0" dirty="0" err="1" smtClean="0">
                <a:hlinkClick r:id="rId19"/>
              </a:rPr>
              <a:t>félagsvísinda-lína</a:t>
            </a:r>
            <a:endParaRPr lang="is-IS" sz="1600" b="1" i="0" dirty="0" smtClean="0"/>
          </a:p>
        </p:txBody>
      </p:sp>
      <p:sp>
        <p:nvSpPr>
          <p:cNvPr id="30" name="Rounded Rectangle 29"/>
          <p:cNvSpPr/>
          <p:nvPr/>
        </p:nvSpPr>
        <p:spPr>
          <a:xfrm>
            <a:off x="7253334" y="3521477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20"/>
              </a:rPr>
              <a:t>Opin braut íþróttafræði- </a:t>
            </a:r>
            <a:r>
              <a:rPr lang="is-IS" sz="1600" b="1" i="0" dirty="0" err="1" smtClean="0">
                <a:hlinkClick r:id="rId20"/>
              </a:rPr>
              <a:t>lína</a:t>
            </a:r>
            <a:endParaRPr lang="is-IS" sz="1600" b="1" i="0" dirty="0" smtClean="0"/>
          </a:p>
        </p:txBody>
      </p:sp>
      <p:sp>
        <p:nvSpPr>
          <p:cNvPr id="31" name="Rounded Rectangle 30"/>
          <p:cNvSpPr/>
          <p:nvPr/>
        </p:nvSpPr>
        <p:spPr>
          <a:xfrm>
            <a:off x="5011214" y="4367687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21"/>
              </a:rPr>
              <a:t>Opin braut viðskipta- og hagfræðilína</a:t>
            </a:r>
            <a:endParaRPr lang="is-IS" sz="1600" b="1" i="0" dirty="0" smtClean="0"/>
          </a:p>
        </p:txBody>
      </p:sp>
      <p:sp>
        <p:nvSpPr>
          <p:cNvPr id="32" name="Rounded Rectangle 31"/>
          <p:cNvSpPr/>
          <p:nvPr/>
        </p:nvSpPr>
        <p:spPr>
          <a:xfrm>
            <a:off x="7243462" y="4367687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22"/>
              </a:rPr>
              <a:t>Opin braut listgreinalína</a:t>
            </a:r>
            <a:endParaRPr lang="is-IS" sz="1600" b="1" i="0" dirty="0" smtClean="0"/>
          </a:p>
        </p:txBody>
      </p:sp>
      <p:sp>
        <p:nvSpPr>
          <p:cNvPr id="33" name="Rounded Rectangle 32">
            <a:hlinkClick r:id="rId23"/>
          </p:cNvPr>
          <p:cNvSpPr/>
          <p:nvPr/>
        </p:nvSpPr>
        <p:spPr>
          <a:xfrm>
            <a:off x="7280988" y="5621089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23"/>
              </a:rPr>
              <a:t>Starfsbraut</a:t>
            </a:r>
            <a:endParaRPr lang="is-IS" sz="1600" b="1" i="0" dirty="0" smtClean="0"/>
          </a:p>
        </p:txBody>
      </p:sp>
      <p:cxnSp>
        <p:nvCxnSpPr>
          <p:cNvPr id="8" name="Straight Arrow Connector 7"/>
          <p:cNvCxnSpPr>
            <a:endCxn id="6" idx="3"/>
          </p:cNvCxnSpPr>
          <p:nvPr/>
        </p:nvCxnSpPr>
        <p:spPr>
          <a:xfrm flipH="1">
            <a:off x="2172138" y="2969404"/>
            <a:ext cx="239622" cy="5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172138" y="3870423"/>
            <a:ext cx="239622" cy="5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172138" y="4723131"/>
            <a:ext cx="239622" cy="5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186369" y="5568755"/>
            <a:ext cx="239622" cy="5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172138" y="6335987"/>
            <a:ext cx="239622" cy="5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515842" y="3093922"/>
            <a:ext cx="239622" cy="5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6533322" y="3872386"/>
            <a:ext cx="239622" cy="5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6533254" y="4719262"/>
            <a:ext cx="239622" cy="5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6547485" y="5587365"/>
            <a:ext cx="239622" cy="5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742860" y="2954116"/>
            <a:ext cx="298715" cy="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757060" y="3878355"/>
            <a:ext cx="298715" cy="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757059" y="4734106"/>
            <a:ext cx="298715" cy="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742860" y="5587365"/>
            <a:ext cx="298715" cy="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944747" y="3093922"/>
            <a:ext cx="298715" cy="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944746" y="3877568"/>
            <a:ext cx="298715" cy="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944746" y="4718808"/>
            <a:ext cx="298715" cy="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420648" y="2495344"/>
            <a:ext cx="0" cy="3861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742860" y="2495344"/>
            <a:ext cx="14199" cy="31059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747248" y="2560664"/>
            <a:ext cx="23465" cy="3040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955191" y="2560664"/>
            <a:ext cx="3718" cy="2165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0848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s-IS" dirty="0"/>
              <a:t>	</a:t>
            </a:r>
            <a:r>
              <a:rPr lang="is-IS" sz="4900" dirty="0" smtClean="0">
                <a:hlinkClick r:id="rId2"/>
              </a:rPr>
              <a:t>Framhaldsskólinn í Vestmannaeyjum</a:t>
            </a:r>
            <a:endParaRPr lang="is-IS" sz="4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0CD7-1591-4241-A041-96BB22D8E13F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66855"/>
            <a:ext cx="1216348" cy="558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8304" y="11254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hlinkClick r:id="rId4"/>
              </a:rPr>
              <a:t>Inntökuskilyrði</a:t>
            </a:r>
            <a:endParaRPr lang="is-IS" dirty="0"/>
          </a:p>
        </p:txBody>
      </p:sp>
      <p:sp>
        <p:nvSpPr>
          <p:cNvPr id="6" name="Rounded Rectangle 5"/>
          <p:cNvSpPr/>
          <p:nvPr/>
        </p:nvSpPr>
        <p:spPr>
          <a:xfrm>
            <a:off x="963812" y="1709855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000" b="1" i="0" dirty="0" smtClean="0">
                <a:hlinkClick r:id="rId5"/>
              </a:rPr>
              <a:t>Starfsréttindanám</a:t>
            </a:r>
            <a:endParaRPr lang="is-IS" sz="2000" b="1" i="0" dirty="0"/>
          </a:p>
        </p:txBody>
      </p:sp>
      <p:sp>
        <p:nvSpPr>
          <p:cNvPr id="7" name="Rounded Rectangle 6"/>
          <p:cNvSpPr/>
          <p:nvPr/>
        </p:nvSpPr>
        <p:spPr>
          <a:xfrm>
            <a:off x="3657385" y="1706609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000" b="1" i="0" dirty="0" smtClean="0">
                <a:hlinkClick r:id="rId5"/>
              </a:rPr>
              <a:t>Iðnnám</a:t>
            </a:r>
            <a:endParaRPr lang="is-IS" sz="2000" b="1" i="0" dirty="0"/>
          </a:p>
        </p:txBody>
      </p:sp>
      <p:sp>
        <p:nvSpPr>
          <p:cNvPr id="8" name="Rounded Rectangle 7"/>
          <p:cNvSpPr/>
          <p:nvPr/>
        </p:nvSpPr>
        <p:spPr>
          <a:xfrm>
            <a:off x="6350958" y="1704175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000" b="1" i="0" dirty="0" smtClean="0">
                <a:hlinkClick r:id="rId5"/>
              </a:rPr>
              <a:t>Stúdentsbrautir</a:t>
            </a:r>
            <a:endParaRPr lang="is-IS" sz="2000" b="1" i="0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971994" y="2871129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5"/>
              </a:rPr>
              <a:t>Sjúkraliðanám</a:t>
            </a:r>
            <a:endParaRPr lang="is-IS" sz="1600" b="1" i="0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971994" y="3926927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5"/>
              </a:rPr>
              <a:t>Vélstjórnar-</a:t>
            </a:r>
          </a:p>
          <a:p>
            <a:pPr lvl="0" algn="ctr"/>
            <a:r>
              <a:rPr lang="is-IS" sz="1600" b="1" i="0" dirty="0" smtClean="0">
                <a:hlinkClick r:id="rId5"/>
              </a:rPr>
              <a:t>braut A</a:t>
            </a:r>
            <a:endParaRPr lang="is-IS" sz="1600" b="1" i="0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963812" y="4982725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5"/>
              </a:rPr>
              <a:t>Vélstjórnar- braut B</a:t>
            </a:r>
            <a:endParaRPr lang="is-IS" sz="1600" b="1" i="0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987824" y="2568271"/>
            <a:ext cx="0" cy="2802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555776" y="3264029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555776" y="4309690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555776" y="5370782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377465" y="2906423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5"/>
              </a:rPr>
              <a:t>Grunnnám rafiðna</a:t>
            </a:r>
            <a:endParaRPr lang="is-IS" sz="1600" b="1" i="0" dirty="0" smtClean="0"/>
          </a:p>
        </p:txBody>
      </p:sp>
      <p:sp>
        <p:nvSpPr>
          <p:cNvPr id="19" name="Rounded Rectangle 18"/>
          <p:cNvSpPr/>
          <p:nvPr/>
        </p:nvSpPr>
        <p:spPr>
          <a:xfrm>
            <a:off x="4377465" y="3952084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5"/>
              </a:rPr>
              <a:t>Grunnnám </a:t>
            </a:r>
            <a:r>
              <a:rPr lang="is-IS" sz="1600" b="1" i="0" dirty="0" err="1" smtClean="0">
                <a:hlinkClick r:id="rId5"/>
              </a:rPr>
              <a:t>málmiðn-greina</a:t>
            </a:r>
            <a:endParaRPr lang="is-IS" sz="1600" b="1" i="0" dirty="0" smtClean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923928" y="2568271"/>
            <a:ext cx="0" cy="1741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923928" y="3231169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923928" y="4286030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843776" y="4932502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000" b="1" i="0" dirty="0" smtClean="0">
                <a:hlinkClick r:id="rId5"/>
              </a:rPr>
              <a:t>Framhaldsskóla-</a:t>
            </a:r>
          </a:p>
          <a:p>
            <a:pPr lvl="0" algn="ctr"/>
            <a:r>
              <a:rPr lang="is-IS" sz="2000" b="1" i="0" dirty="0" err="1" smtClean="0">
                <a:hlinkClick r:id="rId5"/>
              </a:rPr>
              <a:t>brú</a:t>
            </a:r>
            <a:endParaRPr lang="is-IS" sz="2000" b="1" i="0" dirty="0"/>
          </a:p>
        </p:txBody>
      </p:sp>
      <p:sp>
        <p:nvSpPr>
          <p:cNvPr id="26" name="Rounded Rectangle 25"/>
          <p:cNvSpPr/>
          <p:nvPr/>
        </p:nvSpPr>
        <p:spPr>
          <a:xfrm>
            <a:off x="3851367" y="5941448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000" b="1" i="0" dirty="0" smtClean="0">
                <a:hlinkClick r:id="rId5"/>
              </a:rPr>
              <a:t>Starfsbraut</a:t>
            </a:r>
            <a:endParaRPr lang="is-IS" sz="2000" b="1" i="0" dirty="0"/>
          </a:p>
        </p:txBody>
      </p:sp>
      <p:sp>
        <p:nvSpPr>
          <p:cNvPr id="27" name="Rounded Rectangle 26"/>
          <p:cNvSpPr/>
          <p:nvPr/>
        </p:nvSpPr>
        <p:spPr>
          <a:xfrm>
            <a:off x="7071500" y="2906423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5"/>
              </a:rPr>
              <a:t>Opin </a:t>
            </a:r>
            <a:r>
              <a:rPr lang="is-IS" sz="1600" b="1" i="0" dirty="0" err="1" smtClean="0">
                <a:hlinkClick r:id="rId5"/>
              </a:rPr>
              <a:t>lína</a:t>
            </a:r>
            <a:endParaRPr lang="is-IS" sz="1600" b="1" i="0" dirty="0" smtClean="0"/>
          </a:p>
        </p:txBody>
      </p:sp>
      <p:sp>
        <p:nvSpPr>
          <p:cNvPr id="28" name="Rounded Rectangle 27"/>
          <p:cNvSpPr/>
          <p:nvPr/>
        </p:nvSpPr>
        <p:spPr>
          <a:xfrm>
            <a:off x="7071038" y="3926927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5"/>
              </a:rPr>
              <a:t>Náttúrufræði </a:t>
            </a:r>
            <a:r>
              <a:rPr lang="is-IS" sz="1600" b="1" i="0" dirty="0" err="1" smtClean="0">
                <a:hlinkClick r:id="rId5"/>
              </a:rPr>
              <a:t>lína</a:t>
            </a:r>
            <a:endParaRPr lang="is-IS" sz="1600" b="1" i="0" dirty="0" smtClean="0"/>
          </a:p>
        </p:txBody>
      </p:sp>
      <p:sp>
        <p:nvSpPr>
          <p:cNvPr id="29" name="Rounded Rectangle 28"/>
          <p:cNvSpPr/>
          <p:nvPr/>
        </p:nvSpPr>
        <p:spPr>
          <a:xfrm>
            <a:off x="7100425" y="4988806"/>
            <a:ext cx="151216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5"/>
              </a:rPr>
              <a:t>Félagsvísinda </a:t>
            </a:r>
            <a:r>
              <a:rPr lang="is-IS" sz="1600" b="1" i="0" dirty="0" err="1" smtClean="0">
                <a:hlinkClick r:id="rId5"/>
              </a:rPr>
              <a:t>lína</a:t>
            </a:r>
            <a:endParaRPr lang="is-IS" sz="1600" b="1" i="0" dirty="0" smtClean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6588224" y="2469107"/>
            <a:ext cx="0" cy="2802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588224" y="3264029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588224" y="4273459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588224" y="5269933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9587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400" dirty="0" smtClean="0">
                <a:hlinkClick r:id="rId2"/>
              </a:rPr>
              <a:t>Menntaskólinn að Laugarvatni</a:t>
            </a:r>
            <a:endParaRPr lang="is-I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0CD7-1591-4241-A041-96BB22D8E13F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8369"/>
            <a:ext cx="855538" cy="855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8264" y="150602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hlinkClick r:id="rId4"/>
              </a:rPr>
              <a:t>Inntökuskilyrði</a:t>
            </a:r>
            <a:endParaRPr lang="is-IS" dirty="0"/>
          </a:p>
        </p:txBody>
      </p:sp>
      <p:sp>
        <p:nvSpPr>
          <p:cNvPr id="6" name="Rounded Rectangle 5"/>
          <p:cNvSpPr/>
          <p:nvPr/>
        </p:nvSpPr>
        <p:spPr>
          <a:xfrm>
            <a:off x="3455876" y="2060848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2000" b="1" i="0" dirty="0" smtClean="0">
                <a:hlinkClick r:id="rId4"/>
              </a:rPr>
              <a:t>Námsbrautir</a:t>
            </a:r>
            <a:endParaRPr lang="is-IS" sz="2000" b="1" i="0" dirty="0"/>
          </a:p>
        </p:txBody>
      </p:sp>
      <p:sp>
        <p:nvSpPr>
          <p:cNvPr id="7" name="Rounded Rectangle 6"/>
          <p:cNvSpPr/>
          <p:nvPr/>
        </p:nvSpPr>
        <p:spPr>
          <a:xfrm>
            <a:off x="2411760" y="3429000"/>
            <a:ext cx="1656184" cy="940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5"/>
              </a:rPr>
              <a:t>Félags- og hugvísindabraut</a:t>
            </a:r>
            <a:endParaRPr lang="is-IS" sz="1600" b="1" i="0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5076056" y="3429000"/>
            <a:ext cx="1656184" cy="940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sz="1600" b="1" i="0" dirty="0" smtClean="0">
                <a:hlinkClick r:id="rId6"/>
              </a:rPr>
              <a:t>Náttúruvísinda braut</a:t>
            </a:r>
            <a:endParaRPr lang="is-IS" sz="1600" b="1" i="0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067944" y="3881144"/>
            <a:ext cx="269641" cy="5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88024" y="3872656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37585" y="2924944"/>
            <a:ext cx="0" cy="974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93095" y="2898117"/>
            <a:ext cx="0" cy="974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3548" y="1506023"/>
            <a:ext cx="284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hlinkClick r:id="rId7"/>
              </a:rPr>
              <a:t>Upplýsingar um heimavist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116264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pPr algn="ctr"/>
            <a:r>
              <a:rPr lang="is-IS" b="1" dirty="0"/>
              <a:t/>
            </a:r>
            <a:br>
              <a:rPr lang="is-IS" b="1" dirty="0"/>
            </a:br>
            <a:r>
              <a:rPr lang="is-IS" sz="3700" b="1" u="sng" dirty="0">
                <a:latin typeface="Comic Sans MS" panose="030F0702030302020204" pitchFamily="66" charset="0"/>
              </a:rPr>
              <a:t>Skólar sem bjóða upp á </a:t>
            </a:r>
            <a:r>
              <a:rPr lang="is-IS" sz="3700" b="1" u="sng" dirty="0" smtClean="0">
                <a:latin typeface="Comic Sans MS" panose="030F0702030302020204" pitchFamily="66" charset="0"/>
              </a:rPr>
              <a:t/>
            </a:r>
            <a:br>
              <a:rPr lang="is-IS" sz="3700" b="1" u="sng" dirty="0" smtClean="0">
                <a:latin typeface="Comic Sans MS" panose="030F0702030302020204" pitchFamily="66" charset="0"/>
              </a:rPr>
            </a:br>
            <a:r>
              <a:rPr lang="is-IS" sz="3700" b="1" u="sng" dirty="0">
                <a:latin typeface="Comic Sans MS" panose="030F0702030302020204" pitchFamily="66" charset="0"/>
              </a:rPr>
              <a:t>-</a:t>
            </a:r>
            <a:r>
              <a:rPr lang="is-IS" sz="3700" b="1" u="sng" dirty="0" smtClean="0">
                <a:latin typeface="Comic Sans MS" panose="030F0702030302020204" pitchFamily="66" charset="0"/>
              </a:rPr>
              <a:t>starfsmenntun-</a:t>
            </a:r>
            <a:br>
              <a:rPr lang="is-IS" sz="3700" b="1" u="sng" dirty="0" smtClean="0">
                <a:latin typeface="Comic Sans MS" panose="030F0702030302020204" pitchFamily="66" charset="0"/>
              </a:rPr>
            </a:br>
            <a:endParaRPr lang="en-US" sz="3700" b="1" u="sng" dirty="0">
              <a:latin typeface="Comic Sans MS" pitchFamily="66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229600" cy="452596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is-IS" sz="4000" dirty="0">
                <a:latin typeface="Comic Sans MS" pitchFamily="66" charset="0"/>
              </a:rPr>
              <a:t> </a:t>
            </a:r>
            <a:r>
              <a:rPr lang="is-IS" sz="4000" dirty="0" smtClean="0">
                <a:latin typeface="+mj-lt"/>
              </a:rPr>
              <a:t>Borgarholtsskóli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is-IS" sz="4000" dirty="0" smtClean="0">
                <a:latin typeface="+mj-lt"/>
              </a:rPr>
              <a:t> Fjölbrautarskólinn í Breiðholti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is-IS" sz="4000" dirty="0" smtClean="0">
                <a:latin typeface="+mj-lt"/>
              </a:rPr>
              <a:t> Fjölbrautaskólinn við Ármúla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is-IS" sz="4000" dirty="0" smtClean="0">
                <a:latin typeface="+mj-lt"/>
              </a:rPr>
              <a:t> Iðnskólinn í Hafnarfirði</a:t>
            </a:r>
            <a:endParaRPr lang="en-US" sz="4000" dirty="0" smtClean="0">
              <a:latin typeface="+mj-lt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is-IS" sz="4000" dirty="0" smtClean="0">
                <a:latin typeface="+mj-lt"/>
              </a:rPr>
              <a:t> Menntaskólinn </a:t>
            </a:r>
            <a:r>
              <a:rPr lang="is-IS" sz="4000" dirty="0">
                <a:latin typeface="+mj-lt"/>
              </a:rPr>
              <a:t>í Kópavogi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is-IS" sz="4000" dirty="0">
                <a:latin typeface="+mj-lt"/>
              </a:rPr>
              <a:t> </a:t>
            </a:r>
            <a:r>
              <a:rPr lang="is-IS" sz="4000" dirty="0" smtClean="0">
                <a:latin typeface="+mj-lt"/>
              </a:rPr>
              <a:t>Tækniskólinn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85FE-A928-473D-9405-1D4C53A2CFB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u="sng" dirty="0" smtClean="0">
                <a:latin typeface="Comic Sans MS" panose="030F0702030302020204" pitchFamily="66" charset="0"/>
              </a:rPr>
              <a:t>Inntökuskilyrði framhaldsskólanna</a:t>
            </a:r>
            <a:endParaRPr lang="is-IS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is-IS" dirty="0" smtClean="0"/>
          </a:p>
          <a:p>
            <a:pPr>
              <a:buFont typeface="Arial" charset="0"/>
              <a:buChar char="•"/>
            </a:pPr>
            <a:endParaRPr lang="is-IS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s-IS" sz="3200" dirty="0" smtClean="0"/>
              <a:t>Framhaldsskólarnir setja allir reglur um </a:t>
            </a:r>
            <a:r>
              <a:rPr lang="is-IS" sz="3200" b="1" dirty="0" smtClean="0">
                <a:solidFill>
                  <a:srgbClr val="FF0000"/>
                </a:solidFill>
              </a:rPr>
              <a:t>lágmarkseinkunnir sem nemendur þurfa til að komast inn á námsbrautir og best er að skoða heimasíðu hvers skóla fyrir sig!</a:t>
            </a:r>
            <a:endParaRPr lang="is-IS" sz="3200" dirty="0"/>
          </a:p>
          <a:p>
            <a:pPr marL="0" indent="0">
              <a:buNone/>
            </a:pPr>
            <a:endParaRPr lang="is-I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85FE-A928-473D-9405-1D4C53A2CF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7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400" dirty="0" smtClean="0">
                <a:hlinkClick r:id="rId3"/>
              </a:rPr>
              <a:t>Borgarholtsskóli</a:t>
            </a:r>
            <a:r>
              <a:rPr lang="is-IS" dirty="0" smtClean="0"/>
              <a:t> 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3110-AFC8-4E32-A9FF-00B95AF9719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9" name="Picture 5" descr="Merki Borgarholtsskó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368" y="260648"/>
            <a:ext cx="809625" cy="952500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/>
        </p:nvGraphicFramePr>
        <p:xfrm>
          <a:off x="2699792" y="6093296"/>
          <a:ext cx="4128120" cy="37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755576" y="1340768"/>
            <a:ext cx="259228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i="0" dirty="0" err="1" smtClean="0">
                <a:solidFill>
                  <a:schemeClr val="tx1"/>
                </a:solidFill>
                <a:hlinkClick r:id="rId10"/>
              </a:rPr>
              <a:t>Bíliðngreinar</a:t>
            </a:r>
            <a:endParaRPr lang="en-US" b="1" i="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31640" y="2132856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11"/>
              </a:rPr>
              <a:t>Grunnnám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1331640" y="2852936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12"/>
              </a:rPr>
              <a:t>Bifreiðasmíði</a:t>
            </a:r>
            <a:endParaRPr lang="en-US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1331640" y="3573016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dirty="0" smtClean="0">
                <a:hlinkClick r:id="rId13"/>
              </a:rPr>
              <a:t>Bifvélavirkjun</a:t>
            </a:r>
            <a:endParaRPr lang="en-US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1331640" y="4293096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dirty="0" smtClean="0">
                <a:hlinkClick r:id="rId14"/>
              </a:rPr>
              <a:t>Bílamálun</a:t>
            </a:r>
            <a:endParaRPr 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5868144" y="1340768"/>
            <a:ext cx="259228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i="0" dirty="0" err="1" smtClean="0">
                <a:hlinkClick r:id="rId15"/>
              </a:rPr>
              <a:t>Málm</a:t>
            </a:r>
            <a:r>
              <a:rPr lang="en-US" sz="2400" b="1" i="0" dirty="0" smtClean="0">
                <a:hlinkClick r:id="rId15"/>
              </a:rPr>
              <a:t>- </a:t>
            </a:r>
            <a:r>
              <a:rPr lang="en-US" sz="2400" b="1" i="0" dirty="0" err="1" smtClean="0">
                <a:hlinkClick r:id="rId15"/>
              </a:rPr>
              <a:t>og</a:t>
            </a:r>
            <a:r>
              <a:rPr lang="en-US" sz="2400" b="1" i="0" dirty="0" smtClean="0">
                <a:hlinkClick r:id="rId15"/>
              </a:rPr>
              <a:t> </a:t>
            </a:r>
            <a:r>
              <a:rPr lang="en-US" sz="2400" b="1" i="0" dirty="0" err="1" smtClean="0">
                <a:hlinkClick r:id="rId15"/>
              </a:rPr>
              <a:t>véltæknigreinar</a:t>
            </a:r>
            <a:endParaRPr lang="en-US" sz="2400" b="1" i="0" dirty="0"/>
          </a:p>
        </p:txBody>
      </p:sp>
      <p:sp>
        <p:nvSpPr>
          <p:cNvPr id="16" name="Rounded Rectangle 15"/>
          <p:cNvSpPr/>
          <p:nvPr/>
        </p:nvSpPr>
        <p:spPr>
          <a:xfrm>
            <a:off x="6444208" y="2132856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16"/>
              </a:rPr>
              <a:t>Grunndeild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444208" y="5013176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17"/>
              </a:rPr>
              <a:t>Vélvirkjun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444208" y="4293096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18"/>
              </a:rPr>
              <a:t>Stálsmíði</a:t>
            </a:r>
            <a:endParaRPr lang="en-US" sz="3200" dirty="0"/>
          </a:p>
        </p:txBody>
      </p:sp>
      <p:sp>
        <p:nvSpPr>
          <p:cNvPr id="19" name="Rounded Rectangle 18"/>
          <p:cNvSpPr/>
          <p:nvPr/>
        </p:nvSpPr>
        <p:spPr>
          <a:xfrm>
            <a:off x="6444208" y="3573016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19"/>
              </a:rPr>
              <a:t>Rennismíði</a:t>
            </a:r>
            <a:endParaRPr lang="en-US" sz="2800" dirty="0"/>
          </a:p>
        </p:txBody>
      </p:sp>
      <p:sp>
        <p:nvSpPr>
          <p:cNvPr id="20" name="Rounded Rectangle 19"/>
          <p:cNvSpPr/>
          <p:nvPr/>
        </p:nvSpPr>
        <p:spPr>
          <a:xfrm>
            <a:off x="6444208" y="2852936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hlinkClick r:id="rId20"/>
              </a:rPr>
              <a:t>Blikksmíði</a:t>
            </a:r>
            <a:endParaRPr lang="en-US" sz="28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971600" y="2060848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71600" y="249289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71600" y="314096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971600" y="386104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71600" y="458112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084168" y="2060848"/>
            <a:ext cx="0" cy="324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084168" y="249289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084168" y="314096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084168" y="386104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084168" y="458112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084168" y="530120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3347864" y="5013176"/>
            <a:ext cx="259228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i="0" dirty="0" err="1" smtClean="0">
                <a:hlinkClick r:id="rId21"/>
              </a:rPr>
              <a:t>Listnámsbraut</a:t>
            </a:r>
            <a:r>
              <a:rPr lang="en-US" sz="2400" b="1" i="0" dirty="0" smtClean="0"/>
              <a:t> </a:t>
            </a:r>
          </a:p>
          <a:p>
            <a:pPr lvl="0" algn="ctr"/>
            <a:r>
              <a:rPr lang="en-US" sz="2000" b="1" i="0" dirty="0" err="1" smtClean="0"/>
              <a:t>til</a:t>
            </a:r>
            <a:r>
              <a:rPr lang="en-US" sz="2000" b="1" i="0" dirty="0" smtClean="0"/>
              <a:t> </a:t>
            </a:r>
            <a:r>
              <a:rPr lang="en-US" sz="2000" b="1" i="0" dirty="0" err="1" smtClean="0"/>
              <a:t>stúdentsprófs</a:t>
            </a:r>
            <a:endParaRPr lang="en-US" b="1" i="0" dirty="0"/>
          </a:p>
        </p:txBody>
      </p:sp>
      <p:sp>
        <p:nvSpPr>
          <p:cNvPr id="37" name="Rounded Rectangle 36"/>
          <p:cNvSpPr/>
          <p:nvPr/>
        </p:nvSpPr>
        <p:spPr>
          <a:xfrm>
            <a:off x="1375318" y="5949280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dirty="0" smtClean="0">
                <a:hlinkClick r:id="rId22"/>
              </a:rPr>
              <a:t>Grafísk hönnun</a:t>
            </a:r>
            <a:endParaRPr lang="is-IS" dirty="0"/>
          </a:p>
        </p:txBody>
      </p:sp>
      <p:sp>
        <p:nvSpPr>
          <p:cNvPr id="45" name="Rounded Rectangle 44"/>
          <p:cNvSpPr/>
          <p:nvPr/>
        </p:nvSpPr>
        <p:spPr>
          <a:xfrm>
            <a:off x="5940152" y="5949280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dirty="0" smtClean="0">
                <a:hlinkClick r:id="rId23"/>
              </a:rPr>
              <a:t>Kvikmyndagerð</a:t>
            </a:r>
            <a:endParaRPr lang="is-IS" dirty="0"/>
          </a:p>
        </p:txBody>
      </p:sp>
      <p:cxnSp>
        <p:nvCxnSpPr>
          <p:cNvPr id="46" name="Straight Arrow Connector 45"/>
          <p:cNvCxnSpPr>
            <a:stCxn id="32" idx="2"/>
          </p:cNvCxnSpPr>
          <p:nvPr/>
        </p:nvCxnSpPr>
        <p:spPr>
          <a:xfrm flipH="1">
            <a:off x="3347864" y="5733256"/>
            <a:ext cx="129614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2" idx="2"/>
          </p:cNvCxnSpPr>
          <p:nvPr/>
        </p:nvCxnSpPr>
        <p:spPr>
          <a:xfrm>
            <a:off x="4644008" y="5733256"/>
            <a:ext cx="129614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3635896" y="5949280"/>
            <a:ext cx="20162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s-IS" dirty="0" smtClean="0">
                <a:hlinkClick r:id="rId24"/>
              </a:rPr>
              <a:t>Leiklist</a:t>
            </a:r>
            <a:endParaRPr lang="is-IS" dirty="0"/>
          </a:p>
        </p:txBody>
      </p:sp>
      <p:cxnSp>
        <p:nvCxnSpPr>
          <p:cNvPr id="49" name="Straight Arrow Connector 48"/>
          <p:cNvCxnSpPr>
            <a:stCxn id="32" idx="2"/>
            <a:endCxn id="48" idx="0"/>
          </p:cNvCxnSpPr>
          <p:nvPr/>
        </p:nvCxnSpPr>
        <p:spPr>
          <a:xfrm>
            <a:off x="4644008" y="573325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60232" y="75533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>
                <a:hlinkClick r:id="rId25"/>
              </a:rPr>
              <a:t>Inntökuskilyrði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202352</TotalTime>
  <Words>1952</Words>
  <Application>Microsoft Office PowerPoint</Application>
  <PresentationFormat>On-screen Show (4:3)</PresentationFormat>
  <Paragraphs>932</Paragraphs>
  <Slides>63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Calibri</vt:lpstr>
      <vt:lpstr>Calibri Light</vt:lpstr>
      <vt:lpstr>Comic Sans MS</vt:lpstr>
      <vt:lpstr>Wingdings</vt:lpstr>
      <vt:lpstr>Office Theme</vt:lpstr>
      <vt:lpstr>Nám að loknum grunnskóla - Kynning á námsframboði og framhaldsskólum  </vt:lpstr>
      <vt:lpstr>Vefsíður</vt:lpstr>
      <vt:lpstr>Vefsíður</vt:lpstr>
      <vt:lpstr>Höfuðborgarsvæðið</vt:lpstr>
      <vt:lpstr>Almennt menntaskólanám  -áfangakerfi-</vt:lpstr>
      <vt:lpstr>Almennt menntaskólanám -bekkjakerfi-</vt:lpstr>
      <vt:lpstr> Skólar sem bjóða upp á  -starfsmenntun- </vt:lpstr>
      <vt:lpstr>Inntökuskilyrði framhaldsskólanna</vt:lpstr>
      <vt:lpstr>Borgarholtsskóli </vt:lpstr>
      <vt:lpstr>Borgarholtsskóli</vt:lpstr>
      <vt:lpstr>Flensborg</vt:lpstr>
      <vt:lpstr>     Fjölbrautaskólinn í Breiðholti  </vt:lpstr>
      <vt:lpstr> Framhaldsskólinn í Mosfellsbæ</vt:lpstr>
      <vt:lpstr>Fjölbrautaskólinn í Garðabæ</vt:lpstr>
      <vt:lpstr>         Fjölbrautaskólinn við Ármúla</vt:lpstr>
      <vt:lpstr>Fjölsmiðjan</vt:lpstr>
      <vt:lpstr>Ýmsar deildir Fjölsmiðjunnar</vt:lpstr>
      <vt:lpstr>          Hússtjórnarskólinn í  Reykjavík</vt:lpstr>
      <vt:lpstr>             Kvennaskólinn í Reykjavík</vt:lpstr>
      <vt:lpstr>Menntaskólinn í Kópavogi</vt:lpstr>
      <vt:lpstr>          Menntaskólinn í Reykjavík</vt:lpstr>
      <vt:lpstr>       Menntaskólinn við Hamrahlíð</vt:lpstr>
      <vt:lpstr>    Menntaskólinn við Sund</vt:lpstr>
      <vt:lpstr>Myndlistaskólinn í Reykjavík</vt:lpstr>
      <vt:lpstr> Tækniskólinn Kennt í Hafnarfirði </vt:lpstr>
      <vt:lpstr>Tækniskólinn Kennt á Skólavörðuholti</vt:lpstr>
      <vt:lpstr>Tækniskólinn Kennt á Skólavörðuholti</vt:lpstr>
      <vt:lpstr>Tækniskólinn Kennt á Skólavörðuholti</vt:lpstr>
      <vt:lpstr>Tækniskólinn Kennt á Háteigsvegi</vt:lpstr>
      <vt:lpstr>Tækniskólinn </vt:lpstr>
      <vt:lpstr>Verzlunarskóli Íslands - kynning</vt:lpstr>
      <vt:lpstr>Reykjanes</vt:lpstr>
      <vt:lpstr>Fisktækniskólinn</vt:lpstr>
      <vt:lpstr>Fjölbrautaskóli Suðurnesja</vt:lpstr>
      <vt:lpstr>PowerPoint Presentation</vt:lpstr>
      <vt:lpstr>Vesturland</vt:lpstr>
      <vt:lpstr>Fjölbrautaskóli Snæfellinga</vt:lpstr>
      <vt:lpstr>Fjölbrautaskóli Vesturlands</vt:lpstr>
      <vt:lpstr>Fjölbrautaskóli Vesturlands</vt:lpstr>
      <vt:lpstr>Menntaskóli Borgarfjarðar</vt:lpstr>
      <vt:lpstr>Vestfirðir</vt:lpstr>
      <vt:lpstr>Fjölbrautaskóli Snæfellinga þjónusta við sunnanverða Vestfirði</vt:lpstr>
      <vt:lpstr>Menntaskólinn á Ísafirði</vt:lpstr>
      <vt:lpstr>Norðurland</vt:lpstr>
      <vt:lpstr>Fjölbrautaskóli Norðurlands vestra</vt:lpstr>
      <vt:lpstr>Fjölbrautaskóli Norðurlands vestra</vt:lpstr>
      <vt:lpstr>Framhaldsskólinn á Húsavík</vt:lpstr>
      <vt:lpstr>Framhaldsskólinn á Laugum</vt:lpstr>
      <vt:lpstr>Menntaskólinn á Akureyri</vt:lpstr>
      <vt:lpstr>   Menntaskólinn á Tröllaskaga</vt:lpstr>
      <vt:lpstr>Myndlistaskólinn á Akureyri</vt:lpstr>
      <vt:lpstr>Verkmenntaskólinn á Akureyri</vt:lpstr>
      <vt:lpstr>Verkmenntaskólinn á Akureyri</vt:lpstr>
      <vt:lpstr>Austurland</vt:lpstr>
      <vt:lpstr>Framhaldsskólinn í Austur Skaftafellssýslu</vt:lpstr>
      <vt:lpstr>Handverks- og hússtjórnarskólinn á Hallormsstað</vt:lpstr>
      <vt:lpstr>Menntaskólinn á Egilsstöðum</vt:lpstr>
      <vt:lpstr>Verkmenntaskóli Austurlands</vt:lpstr>
      <vt:lpstr>Verkmenntaskóli Austurlands</vt:lpstr>
      <vt:lpstr>Suðurland</vt:lpstr>
      <vt:lpstr>Fjölbrautaskóli Suðurlands</vt:lpstr>
      <vt:lpstr> Framhaldsskólinn í Vestmannaeyjum</vt:lpstr>
      <vt:lpstr>Menntaskólinn að Laugarvatni</vt:lpstr>
    </vt:vector>
  </TitlesOfParts>
  <Company>Kópavogsbær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Fjölbrautaskólinn í Garðabæ</dc:title>
  <dc:creator>asth</dc:creator>
  <cp:lastModifiedBy>Sigríður Rut Marrow</cp:lastModifiedBy>
  <cp:revision>2374</cp:revision>
  <cp:lastPrinted>2017-01-03T14:00:33Z</cp:lastPrinted>
  <dcterms:created xsi:type="dcterms:W3CDTF">2006-10-25T14:06:04Z</dcterms:created>
  <dcterms:modified xsi:type="dcterms:W3CDTF">2017-02-02T09:57:11Z</dcterms:modified>
</cp:coreProperties>
</file>